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7" r:id="rId2"/>
  </p:sldMasterIdLst>
  <p:notesMasterIdLst>
    <p:notesMasterId r:id="rId33"/>
  </p:notesMasterIdLst>
  <p:handoutMasterIdLst>
    <p:handoutMasterId r:id="rId34"/>
  </p:handoutMasterIdLst>
  <p:sldIdLst>
    <p:sldId id="256" r:id="rId3"/>
    <p:sldId id="387" r:id="rId4"/>
    <p:sldId id="345" r:id="rId5"/>
    <p:sldId id="346" r:id="rId6"/>
    <p:sldId id="403" r:id="rId7"/>
    <p:sldId id="347" r:id="rId8"/>
    <p:sldId id="348" r:id="rId9"/>
    <p:sldId id="398" r:id="rId10"/>
    <p:sldId id="406" r:id="rId11"/>
    <p:sldId id="407" r:id="rId12"/>
    <p:sldId id="409" r:id="rId13"/>
    <p:sldId id="408" r:id="rId14"/>
    <p:sldId id="411" r:id="rId15"/>
    <p:sldId id="410" r:id="rId16"/>
    <p:sldId id="349" r:id="rId17"/>
    <p:sldId id="420" r:id="rId18"/>
    <p:sldId id="421" r:id="rId19"/>
    <p:sldId id="396" r:id="rId20"/>
    <p:sldId id="397" r:id="rId21"/>
    <p:sldId id="399" r:id="rId22"/>
    <p:sldId id="401" r:id="rId23"/>
    <p:sldId id="390" r:id="rId24"/>
    <p:sldId id="391" r:id="rId25"/>
    <p:sldId id="392" r:id="rId26"/>
    <p:sldId id="393" r:id="rId27"/>
    <p:sldId id="404" r:id="rId28"/>
    <p:sldId id="394" r:id="rId29"/>
    <p:sldId id="395" r:id="rId30"/>
    <p:sldId id="405" r:id="rId31"/>
    <p:sldId id="266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o.scaletta" initials="a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60D"/>
    <a:srgbClr val="DE00FF"/>
    <a:srgbClr val="FF0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0" autoAdjust="0"/>
    <p:restoredTop sz="88053" autoAdjust="0"/>
  </p:normalViewPr>
  <p:slideViewPr>
    <p:cSldViewPr>
      <p:cViewPr varScale="1">
        <p:scale>
          <a:sx n="74" d="100"/>
          <a:sy n="74" d="100"/>
        </p:scale>
        <p:origin x="12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-21004"/>
    </p:cViewPr>
  </p:sorterViewPr>
  <p:notesViewPr>
    <p:cSldViewPr snapToGrid="0" snapToObjects="1">
      <p:cViewPr varScale="1">
        <p:scale>
          <a:sx n="82" d="100"/>
          <a:sy n="82" d="100"/>
        </p:scale>
        <p:origin x="-312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25735-0722-E045-A8AF-DD4F87CC7E64}" type="datetimeFigureOut">
              <a:rPr lang="it-IT" smtClean="0"/>
              <a:t>24/09/2018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2C038-610D-A245-9535-FA4AD8364F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58142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289AF-76C3-4481-922E-B2FCF22405EA}" type="datetimeFigureOut">
              <a:rPr lang="it-IT" smtClean="0"/>
              <a:t>24/09/2018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05019-4456-440A-8336-C350D20883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03113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Nell’intestazione</a:t>
            </a:r>
            <a:r>
              <a:rPr lang="it-IT" baseline="0" dirty="0"/>
              <a:t> sulla colonna a destra sfondo blu manca, per ogni slide la A: «AVA 2.0»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1286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446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446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19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1458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317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446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446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446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446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019-4456-440A-8336-C350D20883A8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9107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92FD-9F18-AB48-8547-9140F6E802FF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CB43-E435-B448-8996-89F69D22EEAB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8777-EB9E-F848-8E1C-0F68CBF398B8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2C0B9-7545-4847-AA26-49A3B3F876CD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027C0EE-4CF2-1249-A356-8FD416823B64}" type="datetime1">
              <a:rPr lang="en-US" smtClean="0"/>
              <a:t>9/24/2018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8443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D315-05AB-5F4C-8D99-BDEA4FD1FB44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4357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C8AF-AC7E-3F49-A90F-BC9E2D27198E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6509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369BE-C7FC-5C46-B8BD-F2F6DD6ACEA9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3563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91E3-7E79-4F4C-9142-CD89D141F135}" type="datetime1">
              <a:rPr lang="en-US" smtClean="0"/>
              <a:t>9/24/2018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881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2CE6-EED7-9740-AD07-4E86C4087211}" type="datetime1">
              <a:rPr lang="en-US" smtClean="0"/>
              <a:t>9/24/2018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94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04DBD-8615-C74A-A7D8-D1B05079BADE}" type="datetime1">
              <a:rPr lang="en-US" smtClean="0"/>
              <a:t>9/24/2018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7610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616C-CA20-3340-A8DE-68178D1440EE}" type="datetime1">
              <a:rPr lang="en-US" smtClean="0"/>
              <a:t>9/24/2018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556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0794-D198-BD45-A87B-7E2BFB3E08AA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9BF7-84DD-3E4B-9676-F4DA0F9DDE98}" type="datetime1">
              <a:rPr lang="en-US" smtClean="0"/>
              <a:t>9/24/2018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1926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0A12-651C-214B-AD6A-1C9BA861400E}" type="datetime1">
              <a:rPr lang="en-US" smtClean="0"/>
              <a:t>9/24/2018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99756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C35B-EFBE-6C40-924A-569AFCA7393A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1244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DAFC-2344-444F-B20F-8DAFADD6582D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1873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7C401-5D52-F94B-BEF2-755D2C0D229E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839D-9382-6B45-8966-3B8E9D0ED8CD}" type="datetime1">
              <a:rPr lang="en-US" smtClean="0"/>
              <a:t>9/24/2018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662C-D446-3343-BBA2-B5D792C171D3}" type="datetime1">
              <a:rPr lang="en-US" smtClean="0"/>
              <a:t>9/24/2018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2ED5-FF3E-3742-AA91-95C096CEB72C}" type="datetime1">
              <a:rPr lang="en-US" smtClean="0"/>
              <a:t>9/24/2018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D9C53-340F-A24A-B77F-F0712104AC2D}" type="datetime1">
              <a:rPr lang="en-US" smtClean="0"/>
              <a:t>9/24/2018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C3-D0AB-5C48-99F3-B1230644AE92}" type="datetime1">
              <a:rPr lang="en-US" smtClean="0"/>
              <a:t>9/24/2018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1330-EBCC-B14D-9D80-F5FDA96D1E8B}" type="datetime1">
              <a:rPr lang="en-US" smtClean="0"/>
              <a:t>9/24/2018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202C0B9-7545-4847-AA26-49A3B3F876CD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da-DK"/>
              <a:t>AV 2.0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5976C9F-0788-0C4A-A33D-DB5B589D12C8}" type="datetime1">
              <a:rPr lang="en-US" smtClean="0"/>
              <a:t>9/24/2018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C1243-2D76-2841-8A6E-C53AFC8C2537}" type="datetime1">
              <a:rPr lang="en-US" smtClean="0"/>
              <a:t>9/24/2018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AV 2.0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3027D-7A5B-0A43-BC58-3F165983FC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327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s://cruscottoanvur.cineca.it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alessio.ancaiani@anvur.it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6838528" cy="1512168"/>
          </a:xfrm>
        </p:spPr>
        <p:txBody>
          <a:bodyPr/>
          <a:lstStyle/>
          <a:p>
            <a:pPr algn="ctr"/>
            <a:r>
              <a:rPr lang="it-IT" sz="3200" dirty="0">
                <a:latin typeface="+mn-lt"/>
              </a:rPr>
              <a:t>Le Procedure per l’Accreditamento periodico nella nuova AVA: requisiti e organizzazione delle visite</a:t>
            </a:r>
            <a:endParaRPr lang="it-IT" sz="32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Immagine 9" descr="anvu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3"/>
            <a:ext cx="7920880" cy="166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-171400"/>
            <a:ext cx="1574603" cy="1536508"/>
          </a:xfrm>
          <a:prstGeom prst="rect">
            <a:avLst/>
          </a:prstGeom>
        </p:spPr>
      </p:pic>
      <p:sp>
        <p:nvSpPr>
          <p:cNvPr id="8" name="Titolo 1"/>
          <p:cNvSpPr txBox="1">
            <a:spLocks/>
          </p:cNvSpPr>
          <p:nvPr/>
        </p:nvSpPr>
        <p:spPr>
          <a:xfrm>
            <a:off x="1862485" y="5733256"/>
            <a:ext cx="498698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dirty="0">
                <a:latin typeface="+mn-lt"/>
              </a:rPr>
              <a:t/>
            </a:r>
            <a:br>
              <a:rPr lang="it-IT" sz="2800" dirty="0">
                <a:latin typeface="+mn-lt"/>
              </a:rPr>
            </a:br>
            <a:r>
              <a:rPr lang="it-IT" sz="2800" b="1" dirty="0">
                <a:latin typeface="+mn-lt"/>
              </a:rPr>
              <a:t>Roma – 25 settembre 2018</a:t>
            </a:r>
            <a:endParaRPr lang="it-IT" sz="28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520C4A82-7CEC-4FF6-B945-3630CB105D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4077072"/>
            <a:ext cx="3587877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3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54868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2400" b="1" dirty="0">
                <a:solidFill>
                  <a:srgbClr val="0000FF"/>
                </a:solidFill>
                <a:latin typeface="+mn-lt"/>
              </a:rPr>
              <a:t>IL PROSPETTO DI SINTESI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22/02/2018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www.codau.it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3152-CC92-CE4A-A60A-0F0635B04174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620324"/>
            <a:ext cx="3635896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3707904" y="505987"/>
            <a:ext cx="4713279" cy="63709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dirty="0"/>
              <a:t>Per ciascuno dei punti di attenzione dei Requisiti di Sede (R1, R2 e R4.a) l’Ateneo deve:</a:t>
            </a:r>
          </a:p>
          <a:p>
            <a:pPr marL="342900" indent="-342900" algn="just">
              <a:spcAft>
                <a:spcPts val="1200"/>
              </a:spcAft>
              <a:buFont typeface="+mj-lt"/>
              <a:buAutoNum type="alphaLcParenR"/>
            </a:pPr>
            <a:r>
              <a:rPr lang="it-IT" dirty="0"/>
              <a:t>Descrivere il grado di raggiungimento degli obiettivi, esprimendo un sintetico giudizio di autovalutazione;</a:t>
            </a:r>
          </a:p>
          <a:p>
            <a:pPr marL="342900" indent="-342900" algn="just">
              <a:spcAft>
                <a:spcPts val="1200"/>
              </a:spcAft>
              <a:buFont typeface="+mj-lt"/>
              <a:buAutoNum type="alphaLcParenR"/>
            </a:pPr>
            <a:r>
              <a:rPr lang="it-IT" dirty="0"/>
              <a:t>Indicare le fonti documentali sulle quali tale giudizio può essere riscontrato</a:t>
            </a:r>
          </a:p>
          <a:p>
            <a:pPr algn="just"/>
            <a:r>
              <a:rPr lang="it-IT" dirty="0"/>
              <a:t>È quindi l’Ateneo stesso a fornire alla CEV una guida utile nell’analisi di tutta la documentazione disponibile. Il Prospetto rappresenta il punto di partenza dell’analisi documentale.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La CEV completa il prospetto di sintesi con le eventuali ulteriori fonti documentali autonomamente reperite e le proprie valutazioni.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Documenti analoghi (opzionali ma consigliati) anche per i </a:t>
            </a:r>
            <a:r>
              <a:rPr lang="it-IT" dirty="0" err="1"/>
              <a:t>CdS</a:t>
            </a:r>
            <a:r>
              <a:rPr lang="it-IT" dirty="0"/>
              <a:t> (R3) e Dipartimenti (R4.a) oggetto di visita</a:t>
            </a:r>
          </a:p>
        </p:txBody>
      </p:sp>
    </p:spTree>
    <p:extLst>
      <p:ext uri="{BB962C8B-B14F-4D97-AF65-F5344CB8AC3E}">
        <p14:creationId xmlns:p14="http://schemas.microsoft.com/office/powerpoint/2010/main" val="3999967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692696"/>
            <a:ext cx="7011232" cy="576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11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1694317" y="-27384"/>
            <a:ext cx="49451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it-IT" sz="2400" b="1" spc="-100" dirty="0">
                <a:solidFill>
                  <a:srgbClr val="0000FF"/>
                </a:solidFill>
                <a:ea typeface="+mj-ea"/>
                <a:cs typeface="+mj-cs"/>
              </a:rPr>
              <a:t>La scheda di monitoraggio degli indicatori</a:t>
            </a:r>
          </a:p>
        </p:txBody>
      </p:sp>
      <p:sp>
        <p:nvSpPr>
          <p:cNvPr id="8" name="Freccia a destra 7"/>
          <p:cNvSpPr/>
          <p:nvPr/>
        </p:nvSpPr>
        <p:spPr>
          <a:xfrm>
            <a:off x="5931127" y="1030032"/>
            <a:ext cx="580772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9" name="CasellaDiTesto 8"/>
          <p:cNvSpPr txBox="1"/>
          <p:nvPr/>
        </p:nvSpPr>
        <p:spPr>
          <a:xfrm>
            <a:off x="6632849" y="908720"/>
            <a:ext cx="174342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/>
              <a:t>Aggiornamenti Trimestrali</a:t>
            </a:r>
          </a:p>
        </p:txBody>
      </p:sp>
      <p:sp>
        <p:nvSpPr>
          <p:cNvPr id="10" name="Freccia a destra 9"/>
          <p:cNvSpPr/>
          <p:nvPr/>
        </p:nvSpPr>
        <p:spPr>
          <a:xfrm>
            <a:off x="5931127" y="2828137"/>
            <a:ext cx="580772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11" name="CasellaDiTesto 10"/>
          <p:cNvSpPr txBox="1"/>
          <p:nvPr/>
        </p:nvSpPr>
        <p:spPr>
          <a:xfrm>
            <a:off x="6632849" y="2780928"/>
            <a:ext cx="174342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/>
              <a:t>Informazioni sul </a:t>
            </a:r>
            <a:r>
              <a:rPr lang="it-IT" sz="1400" dirty="0" err="1"/>
              <a:t>CdS</a:t>
            </a:r>
            <a:endParaRPr lang="it-IT" sz="1400" dirty="0"/>
          </a:p>
        </p:txBody>
      </p:sp>
      <p:sp>
        <p:nvSpPr>
          <p:cNvPr id="12" name="Freccia a destra 11"/>
          <p:cNvSpPr/>
          <p:nvPr/>
        </p:nvSpPr>
        <p:spPr>
          <a:xfrm>
            <a:off x="5931127" y="5060385"/>
            <a:ext cx="580772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13" name="CasellaDiTesto 12"/>
          <p:cNvSpPr txBox="1"/>
          <p:nvPr/>
        </p:nvSpPr>
        <p:spPr>
          <a:xfrm>
            <a:off x="6632849" y="5013176"/>
            <a:ext cx="174342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/>
              <a:t>Statistiche sul </a:t>
            </a:r>
            <a:r>
              <a:rPr lang="it-IT" sz="1400" dirty="0" err="1"/>
              <a:t>CdS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535782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" y="4454714"/>
            <a:ext cx="8460432" cy="233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816716" y="5648960"/>
            <a:ext cx="548640" cy="396240"/>
          </a:xfrm>
        </p:spPr>
        <p:txBody>
          <a:bodyPr/>
          <a:lstStyle/>
          <a:p>
            <a:fld id="{70601C87-8D3C-4DFA-BA2C-14A13F61102E}" type="slidenum">
              <a:rPr lang="it-IT" smtClean="0"/>
              <a:t>12</a:t>
            </a:fld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0" y="5130834"/>
            <a:ext cx="290386" cy="151155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362957" y="2199720"/>
            <a:ext cx="1184436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/>
              <a:t>Codice identificativo</a:t>
            </a:r>
          </a:p>
        </p:txBody>
      </p:sp>
      <p:cxnSp>
        <p:nvCxnSpPr>
          <p:cNvPr id="13" name="Connettore 2 12"/>
          <p:cNvCxnSpPr>
            <a:stCxn id="12" idx="2"/>
            <a:endCxn id="11" idx="0"/>
          </p:cNvCxnSpPr>
          <p:nvPr/>
        </p:nvCxnSpPr>
        <p:spPr>
          <a:xfrm flipH="1">
            <a:off x="145193" y="2722940"/>
            <a:ext cx="809982" cy="240789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955175" y="2875340"/>
            <a:ext cx="1184436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/>
              <a:t>Descrizione indicatore</a:t>
            </a:r>
          </a:p>
        </p:txBody>
      </p:sp>
      <p:sp>
        <p:nvSpPr>
          <p:cNvPr id="15" name="Ovale 14"/>
          <p:cNvSpPr/>
          <p:nvPr/>
        </p:nvSpPr>
        <p:spPr>
          <a:xfrm>
            <a:off x="298786" y="5130834"/>
            <a:ext cx="1176870" cy="49361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/>
          <p:cNvCxnSpPr>
            <a:stCxn id="14" idx="2"/>
            <a:endCxn id="15" idx="0"/>
          </p:cNvCxnSpPr>
          <p:nvPr/>
        </p:nvCxnSpPr>
        <p:spPr>
          <a:xfrm flipH="1">
            <a:off x="887221" y="3398560"/>
            <a:ext cx="660172" cy="173227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2292012" y="2721451"/>
            <a:ext cx="92556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/>
              <a:t>anni</a:t>
            </a:r>
          </a:p>
        </p:txBody>
      </p:sp>
      <p:sp>
        <p:nvSpPr>
          <p:cNvPr id="18" name="Ovale 17"/>
          <p:cNvSpPr/>
          <p:nvPr/>
        </p:nvSpPr>
        <p:spPr>
          <a:xfrm>
            <a:off x="1475656" y="5125030"/>
            <a:ext cx="404804" cy="68023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/>
          <p:cNvCxnSpPr>
            <a:stCxn id="17" idx="2"/>
            <a:endCxn id="18" idx="0"/>
          </p:cNvCxnSpPr>
          <p:nvPr/>
        </p:nvCxnSpPr>
        <p:spPr>
          <a:xfrm flipH="1">
            <a:off x="1678058" y="3029228"/>
            <a:ext cx="1076735" cy="209580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3354626" y="2378999"/>
            <a:ext cx="1083702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/>
              <a:t>Dettagli indicatore</a:t>
            </a:r>
          </a:p>
        </p:txBody>
      </p:sp>
      <p:sp>
        <p:nvSpPr>
          <p:cNvPr id="21" name="Ovale 20"/>
          <p:cNvSpPr/>
          <p:nvPr/>
        </p:nvSpPr>
        <p:spPr>
          <a:xfrm>
            <a:off x="1880460" y="4951929"/>
            <a:ext cx="1539412" cy="42571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2 21"/>
          <p:cNvCxnSpPr>
            <a:stCxn id="20" idx="2"/>
            <a:endCxn id="21" idx="0"/>
          </p:cNvCxnSpPr>
          <p:nvPr/>
        </p:nvCxnSpPr>
        <p:spPr>
          <a:xfrm flipH="1">
            <a:off x="2650166" y="2902219"/>
            <a:ext cx="1246311" cy="204971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4794445" y="1347947"/>
            <a:ext cx="3545633" cy="20621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1400" dirty="0" err="1"/>
              <a:t>Benchmarking</a:t>
            </a:r>
            <a:r>
              <a:rPr lang="it-IT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Media altri corsi della stessa classe nell’Ateneo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Media corsi della stessa classe nell’Area geografica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Media corsi della stessa classe tutti gli atenei (dello stesso tipo)</a:t>
            </a:r>
          </a:p>
        </p:txBody>
      </p:sp>
      <p:cxnSp>
        <p:nvCxnSpPr>
          <p:cNvPr id="24" name="Connettore 2 23"/>
          <p:cNvCxnSpPr>
            <a:stCxn id="23" idx="2"/>
          </p:cNvCxnSpPr>
          <p:nvPr/>
        </p:nvCxnSpPr>
        <p:spPr>
          <a:xfrm flipH="1">
            <a:off x="4438328" y="3410050"/>
            <a:ext cx="2128934" cy="131509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stCxn id="23" idx="2"/>
          </p:cNvCxnSpPr>
          <p:nvPr/>
        </p:nvCxnSpPr>
        <p:spPr>
          <a:xfrm flipH="1">
            <a:off x="6156176" y="3410050"/>
            <a:ext cx="411086" cy="131509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>
            <a:stCxn id="23" idx="2"/>
          </p:cNvCxnSpPr>
          <p:nvPr/>
        </p:nvCxnSpPr>
        <p:spPr>
          <a:xfrm>
            <a:off x="6567262" y="3410050"/>
            <a:ext cx="1317106" cy="131509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26"/>
          <p:cNvSpPr/>
          <p:nvPr/>
        </p:nvSpPr>
        <p:spPr>
          <a:xfrm>
            <a:off x="1694317" y="173831"/>
            <a:ext cx="49451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it-IT" sz="2400" b="1" spc="-100" dirty="0">
                <a:solidFill>
                  <a:srgbClr val="0000FF"/>
                </a:solidFill>
                <a:ea typeface="+mj-ea"/>
                <a:cs typeface="+mj-cs"/>
              </a:rPr>
              <a:t>La scheda di monitoraggio degli indicatori</a:t>
            </a:r>
          </a:p>
        </p:txBody>
      </p:sp>
    </p:spTree>
    <p:extLst>
      <p:ext uri="{BB962C8B-B14F-4D97-AF65-F5344CB8AC3E}">
        <p14:creationId xmlns:p14="http://schemas.microsoft.com/office/powerpoint/2010/main" val="1564140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screenshot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" y="2744432"/>
            <a:ext cx="4279671" cy="257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screenshot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312" y="2739099"/>
            <a:ext cx="402590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13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467544" y="44624"/>
            <a:ext cx="770485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it-IT" sz="2400" b="1" spc="-100" dirty="0">
                <a:solidFill>
                  <a:srgbClr val="0000FF"/>
                </a:solidFill>
                <a:ea typeface="+mj-ea"/>
                <a:cs typeface="+mj-cs"/>
              </a:rPr>
              <a:t>Il CRUSCOTTO ANVUR di monitoraggio degli indicatori</a:t>
            </a: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179512" y="476672"/>
            <a:ext cx="8208912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pPr marL="85725" lvl="1" algn="just"/>
            <a:r>
              <a:rPr lang="it-IT" sz="2000" dirty="0"/>
              <a:t>Dall’ultimo rilascio degli indicatori (dati al 30 giugno 2018) la scheda di monitoraggio è stata affiancata, in via sperimentale, da un </a:t>
            </a:r>
            <a:r>
              <a:rPr lang="it-IT" sz="2000" b="1" dirty="0">
                <a:solidFill>
                  <a:srgbClr val="FF0000"/>
                </a:solidFill>
              </a:rPr>
              <a:t>cruscotto</a:t>
            </a:r>
            <a:r>
              <a:rPr lang="it-IT" sz="2000" dirty="0"/>
              <a:t> predisposto da ANVUR in collaborazione con CINECA </a:t>
            </a:r>
          </a:p>
          <a:p>
            <a:pPr marL="85725" lvl="1" algn="just"/>
            <a:r>
              <a:rPr lang="it-IT" sz="2000" dirty="0">
                <a:hlinkClick r:id="rId4"/>
              </a:rPr>
              <a:t>https://cruscottoanvur.cineca.it/</a:t>
            </a:r>
            <a:r>
              <a:rPr lang="it-IT" sz="2000" dirty="0"/>
              <a:t>  </a:t>
            </a:r>
          </a:p>
          <a:p>
            <a:pPr marL="85725" lvl="1" algn="just"/>
            <a:r>
              <a:rPr lang="it-IT" sz="2000" dirty="0"/>
              <a:t>Ogni corso di studio è ora  in grado di stabilire </a:t>
            </a:r>
            <a:r>
              <a:rPr lang="it-IT" sz="2000" b="1" dirty="0">
                <a:solidFill>
                  <a:srgbClr val="FF0000"/>
                </a:solidFill>
              </a:rPr>
              <a:t>autonomamente</a:t>
            </a:r>
            <a:r>
              <a:rPr lang="it-IT" sz="2000" dirty="0"/>
              <a:t> l’aggregato di corsi di studio con il quale operare il confronto, in relazione ai propri obiettivi formativi.</a:t>
            </a:r>
          </a:p>
        </p:txBody>
      </p:sp>
      <p:pic>
        <p:nvPicPr>
          <p:cNvPr id="1027" name="Picture 3" descr="screenshot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230" y="4034383"/>
            <a:ext cx="4499992" cy="270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screenshot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0" y="4459823"/>
            <a:ext cx="3851920" cy="2398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37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14</a:t>
            </a:fld>
            <a:endParaRPr lang="it-IT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179512" y="667137"/>
            <a:ext cx="8208912" cy="57861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spcAft>
                <a:spcPts val="1200"/>
              </a:spcAft>
            </a:lvl1pPr>
          </a:lstStyle>
          <a:p>
            <a:r>
              <a:rPr lang="it-IT" sz="2000" b="1" dirty="0">
                <a:solidFill>
                  <a:srgbClr val="FF0000"/>
                </a:solidFill>
              </a:rPr>
              <a:t>Atenei e </a:t>
            </a:r>
            <a:r>
              <a:rPr lang="it-IT" sz="2000" b="1" dirty="0" err="1">
                <a:solidFill>
                  <a:srgbClr val="FF0000"/>
                </a:solidFill>
              </a:rPr>
              <a:t>CdS</a:t>
            </a:r>
            <a:r>
              <a:rPr lang="it-IT" sz="2000" b="1" dirty="0">
                <a:solidFill>
                  <a:srgbClr val="FF0000"/>
                </a:solidFill>
              </a:rPr>
              <a:t>:</a:t>
            </a:r>
          </a:p>
          <a:p>
            <a:pPr lvl="1" algn="just"/>
            <a:r>
              <a:rPr lang="it-IT" sz="2000" dirty="0"/>
              <a:t>Nell’ambito del sistema di assicurazione interna di qualità ciascun </a:t>
            </a:r>
            <a:r>
              <a:rPr lang="it-IT" sz="2000" dirty="0" err="1"/>
              <a:t>CdS</a:t>
            </a:r>
            <a:r>
              <a:rPr lang="it-IT" sz="2000" dirty="0"/>
              <a:t> dovrà analizzare solo gli indicatori utili al fine di misurare il grado di raggiungimento dei propri obiettivi, individuando le proprie potenzialità ed i margini di miglioramento. Il sistema di indicatori permette di rilevare situazioni </a:t>
            </a:r>
            <a:r>
              <a:rPr lang="it-IT" sz="2000" b="1" dirty="0"/>
              <a:t>potenzialmente critiche</a:t>
            </a:r>
            <a:r>
              <a:rPr lang="it-IT" sz="2000" dirty="0"/>
              <a:t> che il sistema di AQ dovrà </a:t>
            </a:r>
            <a:r>
              <a:rPr lang="it-IT" sz="2000" b="1" dirty="0"/>
              <a:t>monitorare</a:t>
            </a:r>
            <a:r>
              <a:rPr lang="it-IT" sz="2000" dirty="0"/>
              <a:t> attentamente (i.e. attraverso un riesame ciclico ravvicinato)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CEV:</a:t>
            </a:r>
          </a:p>
          <a:p>
            <a:pPr lvl="1" algn="just"/>
            <a:r>
              <a:rPr lang="it-IT" sz="2000" dirty="0"/>
              <a:t>Nelle visite di accreditamento periodico le CEV valuteranno l’utilizzo degli indicatori nel sistema di assicurazione della qualità.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ANVUR:</a:t>
            </a:r>
          </a:p>
          <a:p>
            <a:pPr lvl="1" algn="just"/>
            <a:r>
              <a:rPr lang="it-IT" sz="2000" b="1" dirty="0"/>
              <a:t>Supporto</a:t>
            </a:r>
            <a:r>
              <a:rPr lang="it-IT" sz="2000" dirty="0"/>
              <a:t> nella scelta dei corsi di studio da sottoporre a valutazione nell’ambito delle visite di accreditamento periodico</a:t>
            </a:r>
          </a:p>
          <a:p>
            <a:pPr lvl="1" algn="just"/>
            <a:r>
              <a:rPr lang="it-IT" sz="2000" b="1" dirty="0"/>
              <a:t>Monitoraggio</a:t>
            </a:r>
            <a:r>
              <a:rPr lang="it-IT" sz="2000" dirty="0"/>
              <a:t> dell’andamento dei corsi di studio (diversa durata dell’accreditamento periodico tra Sedi e Corsi, o in caso di accreditamento condizionato)</a:t>
            </a:r>
          </a:p>
          <a:p>
            <a:endParaRPr lang="it-IT" sz="2000" dirty="0"/>
          </a:p>
        </p:txBody>
      </p:sp>
      <p:sp>
        <p:nvSpPr>
          <p:cNvPr id="6" name="Rettangolo 5"/>
          <p:cNvSpPr/>
          <p:nvPr/>
        </p:nvSpPr>
        <p:spPr>
          <a:xfrm>
            <a:off x="1259632" y="58661"/>
            <a:ext cx="6264696" cy="415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it-IT" sz="2400" b="1" spc="-100" dirty="0">
                <a:solidFill>
                  <a:srgbClr val="0000FF"/>
                </a:solidFill>
                <a:ea typeface="+mj-ea"/>
                <a:cs typeface="+mj-cs"/>
              </a:rPr>
              <a:t>Utilizzo della scheda di monitoraggio degli indicatori</a:t>
            </a:r>
          </a:p>
        </p:txBody>
      </p:sp>
    </p:spTree>
    <p:extLst>
      <p:ext uri="{BB962C8B-B14F-4D97-AF65-F5344CB8AC3E}">
        <p14:creationId xmlns:p14="http://schemas.microsoft.com/office/powerpoint/2010/main" val="3273405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400000" y="260648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Corsi di studio e Dipartimenti da valutare</a:t>
            </a:r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70679"/>
              </p:ext>
            </p:extLst>
          </p:nvPr>
        </p:nvGraphicFramePr>
        <p:xfrm>
          <a:off x="179512" y="2389988"/>
          <a:ext cx="7920880" cy="2839212"/>
        </p:xfrm>
        <a:graphic>
          <a:graphicData uri="http://schemas.openxmlformats.org/drawingml/2006/table">
            <a:tbl>
              <a:tblPr/>
              <a:tblGrid>
                <a:gridCol w="35283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69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824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Numero di corsi attivi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Corsi visitati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Numero Dipartimenti oggetto di visita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N. Atenei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Meno di 4 corsi attivi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Tutti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 4 a 39 corsi attivi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 40 a 69 corsi attivi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833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 70 a 99 corsi attivi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 100 a 149 corsi attivi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oltre 149 corsi attivi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ttangolo 8"/>
          <p:cNvSpPr/>
          <p:nvPr/>
        </p:nvSpPr>
        <p:spPr>
          <a:xfrm>
            <a:off x="467544" y="5517232"/>
            <a:ext cx="7488832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14300" algn="just">
              <a:spcBef>
                <a:spcPct val="20000"/>
              </a:spcBef>
              <a:buClr>
                <a:schemeClr val="accent1"/>
              </a:buClr>
            </a:pPr>
            <a:r>
              <a:rPr lang="it-IT" sz="2000" dirty="0"/>
              <a:t>Tutti i corsi di studio e i dipartimenti da sottoporre a valutazione durante la visita di accreditamento sono scelti dall’ANVUR e comunicati all’Ateneo </a:t>
            </a:r>
            <a:r>
              <a:rPr lang="it-IT" sz="2000" b="1" dirty="0"/>
              <a:t>5 mesi prima </a:t>
            </a:r>
            <a:r>
              <a:rPr lang="it-IT" sz="2000" dirty="0"/>
              <a:t>della visita.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15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323528" y="908720"/>
            <a:ext cx="7488832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14300" algn="just">
              <a:spcBef>
                <a:spcPct val="20000"/>
              </a:spcBef>
              <a:buClr>
                <a:schemeClr val="accent1"/>
              </a:buClr>
            </a:pPr>
            <a:r>
              <a:rPr lang="it-IT" sz="2000" dirty="0"/>
              <a:t>Nel corso della visita di accreditamento vengono valutati a campione alcuni </a:t>
            </a:r>
            <a:r>
              <a:rPr lang="it-IT" sz="2000" dirty="0" err="1"/>
              <a:t>CdS</a:t>
            </a:r>
            <a:r>
              <a:rPr lang="it-IT" sz="2000" dirty="0"/>
              <a:t> e Dipartimenti dell’Ateneo al fine di osservare come il sistema di assicurazione della Qualità viene interpretato dalle strutture «periferiche».</a:t>
            </a:r>
          </a:p>
        </p:txBody>
      </p:sp>
    </p:spTree>
    <p:extLst>
      <p:ext uri="{BB962C8B-B14F-4D97-AF65-F5344CB8AC3E}">
        <p14:creationId xmlns:p14="http://schemas.microsoft.com/office/powerpoint/2010/main" val="388703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400000" y="260648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Corsi di studio e Dipartimenti da valutare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16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455697" y="919817"/>
            <a:ext cx="5773946" cy="261610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SAPIENZA</a:t>
            </a:r>
            <a:r>
              <a:rPr lang="it-IT" sz="2000" b="1" dirty="0"/>
              <a:t>: 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226</a:t>
            </a:r>
            <a:r>
              <a:rPr lang="it-IT" sz="2000" b="1" dirty="0"/>
              <a:t> corsi di studio (Schede SUA) offerti nel 2018/19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104</a:t>
            </a:r>
            <a:r>
              <a:rPr lang="it-IT" sz="2000" b="1" dirty="0"/>
              <a:t> corsi di laurea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122</a:t>
            </a:r>
            <a:r>
              <a:rPr lang="it-IT" sz="2000" b="1" dirty="0"/>
              <a:t> corsi di laurea magistrale (di cui </a:t>
            </a:r>
            <a:r>
              <a:rPr lang="it-IT" sz="2000" b="1" dirty="0">
                <a:solidFill>
                  <a:srgbClr val="FF0000"/>
                </a:solidFill>
              </a:rPr>
              <a:t>14</a:t>
            </a:r>
            <a:r>
              <a:rPr lang="it-IT" sz="2000" b="1" dirty="0"/>
              <a:t> a ciclo unico)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63</a:t>
            </a:r>
            <a:r>
              <a:rPr lang="it-IT" sz="2000" b="1" dirty="0"/>
              <a:t> Dipartimenti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11</a:t>
            </a:r>
            <a:r>
              <a:rPr lang="it-IT" sz="2000" b="1" dirty="0"/>
              <a:t> Facoltà</a:t>
            </a:r>
          </a:p>
          <a:p>
            <a:pPr algn="ctr"/>
            <a:r>
              <a:rPr lang="it-IT" sz="2000" b="1" dirty="0"/>
              <a:t>(in alcuni casi i corsi afferiscono alle Facoltà, in altri al Dipartimento)</a:t>
            </a:r>
          </a:p>
        </p:txBody>
      </p:sp>
      <p:sp>
        <p:nvSpPr>
          <p:cNvPr id="4" name="Freccia in giù 3"/>
          <p:cNvSpPr/>
          <p:nvPr/>
        </p:nvSpPr>
        <p:spPr>
          <a:xfrm>
            <a:off x="4061035" y="3645024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2306398" y="4509120"/>
            <a:ext cx="395513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15 corsi di studio oggetto di visita</a:t>
            </a:r>
          </a:p>
          <a:p>
            <a:pPr algn="ctr"/>
            <a:r>
              <a:rPr lang="it-IT" sz="2000" b="1" dirty="0"/>
              <a:t>3 Dipartimenti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147405" y="5373216"/>
            <a:ext cx="436979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SEDI DIDATTICHE</a:t>
            </a:r>
          </a:p>
        </p:txBody>
      </p:sp>
      <p:sp>
        <p:nvSpPr>
          <p:cNvPr id="6" name="Freccia in giù 5"/>
          <p:cNvSpPr/>
          <p:nvPr/>
        </p:nvSpPr>
        <p:spPr>
          <a:xfrm>
            <a:off x="3995935" y="5875870"/>
            <a:ext cx="792088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6007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AV 2.0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17</a:t>
            </a:fld>
            <a:endParaRPr lang="it-IT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400000" y="260648"/>
            <a:ext cx="77724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solidFill>
                  <a:srgbClr val="0000FF"/>
                </a:solidFill>
                <a:latin typeface="+mn-lt"/>
              </a:rPr>
              <a:t>Sapienza - Sedi</a:t>
            </a:r>
            <a:endParaRPr lang="it-IT" sz="3200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00" y="908720"/>
            <a:ext cx="7916416" cy="554006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00" y="2492896"/>
            <a:ext cx="1409700" cy="120967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679651"/>
            <a:ext cx="139065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00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395536" y="425179"/>
            <a:ext cx="77724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Corsi di studio e Dipartimenti da valutare:</a:t>
            </a:r>
          </a:p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Quali?</a:t>
            </a:r>
          </a:p>
        </p:txBody>
      </p:sp>
      <p:sp>
        <p:nvSpPr>
          <p:cNvPr id="8" name="Rettangolo 7"/>
          <p:cNvSpPr/>
          <p:nvPr/>
        </p:nvSpPr>
        <p:spPr>
          <a:xfrm>
            <a:off x="323527" y="1340768"/>
            <a:ext cx="7844409" cy="41549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2400" dirty="0">
                <a:solidFill>
                  <a:schemeClr val="dk1"/>
                </a:solidFill>
              </a:rPr>
              <a:t>La selezione dei </a:t>
            </a:r>
            <a:r>
              <a:rPr lang="it-IT" sz="2400" dirty="0" err="1">
                <a:solidFill>
                  <a:schemeClr val="dk1"/>
                </a:solidFill>
              </a:rPr>
              <a:t>CdS</a:t>
            </a:r>
            <a:r>
              <a:rPr lang="it-IT" sz="2400" dirty="0">
                <a:solidFill>
                  <a:schemeClr val="dk1"/>
                </a:solidFill>
              </a:rPr>
              <a:t> e dei Dipartimenti che verranno esaminati durante la visita è effettuata dall’ANVUR in modo da ottenere la </a:t>
            </a:r>
            <a:r>
              <a:rPr lang="it-IT" sz="2400" b="1" dirty="0">
                <a:solidFill>
                  <a:srgbClr val="FF0000"/>
                </a:solidFill>
              </a:rPr>
              <a:t>maggiore rappresentatività</a:t>
            </a:r>
            <a:r>
              <a:rPr lang="it-IT" sz="2400" b="1" dirty="0">
                <a:solidFill>
                  <a:schemeClr val="dk1"/>
                </a:solidFill>
              </a:rPr>
              <a:t> </a:t>
            </a:r>
            <a:r>
              <a:rPr lang="it-IT" sz="2400" dirty="0">
                <a:solidFill>
                  <a:schemeClr val="dk1"/>
                </a:solidFill>
              </a:rPr>
              <a:t>possibile dal punto di vista: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dk1"/>
                </a:solidFill>
              </a:rPr>
              <a:t>delle aree disciplinari,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dk1"/>
                </a:solidFill>
              </a:rPr>
              <a:t>della tipologia dei corsi (Triennali/Magistrali/Ciclo Unico),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dk1"/>
                </a:solidFill>
              </a:rPr>
              <a:t>della </a:t>
            </a:r>
            <a:r>
              <a:rPr lang="it-IT" sz="2400" b="1" dirty="0">
                <a:solidFill>
                  <a:schemeClr val="dk1"/>
                </a:solidFill>
              </a:rPr>
              <a:t>performance</a:t>
            </a:r>
            <a:r>
              <a:rPr lang="it-IT" sz="2400" dirty="0">
                <a:solidFill>
                  <a:schemeClr val="dk1"/>
                </a:solidFill>
              </a:rPr>
              <a:t> misurata dagli </a:t>
            </a:r>
            <a:r>
              <a:rPr lang="it-IT" sz="2400" b="1" dirty="0">
                <a:solidFill>
                  <a:schemeClr val="dk1"/>
                </a:solidFill>
              </a:rPr>
              <a:t>indicatori</a:t>
            </a:r>
            <a:r>
              <a:rPr lang="it-IT" sz="2400" dirty="0">
                <a:solidFill>
                  <a:schemeClr val="dk1"/>
                </a:solidFill>
              </a:rPr>
              <a:t> sulle carriere degli studenti (per i </a:t>
            </a:r>
            <a:r>
              <a:rPr lang="it-IT" sz="2400" dirty="0" err="1">
                <a:solidFill>
                  <a:schemeClr val="dk1"/>
                </a:solidFill>
              </a:rPr>
              <a:t>CdS</a:t>
            </a:r>
            <a:r>
              <a:rPr lang="it-IT" sz="2400" dirty="0">
                <a:solidFill>
                  <a:schemeClr val="dk1"/>
                </a:solidFill>
              </a:rPr>
              <a:t>) e da quella relativa all’ultima VQR (ISPD per i Dipartimenti).  </a:t>
            </a:r>
          </a:p>
          <a:p>
            <a:pPr algn="just"/>
            <a:r>
              <a:rPr lang="it-IT" sz="2400" dirty="0">
                <a:solidFill>
                  <a:schemeClr val="dk1"/>
                </a:solidFill>
              </a:rPr>
              <a:t>In seconda istanza si terrà conto nella scelta della eventuale presenza di Sedi distaccate</a:t>
            </a:r>
          </a:p>
        </p:txBody>
      </p:sp>
      <p:sp>
        <p:nvSpPr>
          <p:cNvPr id="9" name="Rettangolo 8"/>
          <p:cNvSpPr/>
          <p:nvPr/>
        </p:nvSpPr>
        <p:spPr>
          <a:xfrm>
            <a:off x="323528" y="5694347"/>
            <a:ext cx="784440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2400" dirty="0">
                <a:solidFill>
                  <a:schemeClr val="dk1"/>
                </a:solidFill>
              </a:rPr>
              <a:t>Si terrà conto anche delle segnalazioni del </a:t>
            </a:r>
            <a:r>
              <a:rPr lang="it-IT" sz="2400" b="1" dirty="0">
                <a:solidFill>
                  <a:schemeClr val="dk1"/>
                </a:solidFill>
              </a:rPr>
              <a:t>Nucleo di valutazione</a:t>
            </a:r>
            <a:r>
              <a:rPr lang="it-IT" sz="2400" dirty="0">
                <a:solidFill>
                  <a:schemeClr val="dk1"/>
                </a:solidFill>
              </a:rPr>
              <a:t> nell’ambito della relazione annuale</a:t>
            </a:r>
          </a:p>
        </p:txBody>
      </p:sp>
    </p:spTree>
    <p:extLst>
      <p:ext uri="{BB962C8B-B14F-4D97-AF65-F5344CB8AC3E}">
        <p14:creationId xmlns:p14="http://schemas.microsoft.com/office/powerpoint/2010/main" val="1614614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-2963"/>
            <a:ext cx="7620000" cy="778098"/>
          </a:xfrm>
        </p:spPr>
        <p:txBody>
          <a:bodyPr/>
          <a:lstStyle/>
          <a:p>
            <a:pPr algn="ctr"/>
            <a:r>
              <a:rPr lang="it-IT" sz="3200" b="1" dirty="0">
                <a:solidFill>
                  <a:srgbClr val="0000FF"/>
                </a:solidFill>
                <a:latin typeface="+mn-lt"/>
              </a:rPr>
              <a:t>IL PROGRAMMA DI VISITA </a:t>
            </a:r>
            <a:br>
              <a:rPr lang="it-IT" sz="3200" b="1" dirty="0">
                <a:solidFill>
                  <a:srgbClr val="0000FF"/>
                </a:solidFill>
                <a:latin typeface="+mn-lt"/>
              </a:rPr>
            </a:br>
            <a:r>
              <a:rPr lang="it-IT" sz="3200" b="1" dirty="0">
                <a:solidFill>
                  <a:srgbClr val="0000FF"/>
                </a:solidFill>
                <a:latin typeface="+mn-lt"/>
              </a:rPr>
              <a:t>(esempio 15 </a:t>
            </a:r>
            <a:r>
              <a:rPr lang="it-IT" sz="3200" b="1" dirty="0" err="1">
                <a:solidFill>
                  <a:srgbClr val="0000FF"/>
                </a:solidFill>
                <a:latin typeface="+mn-lt"/>
              </a:rPr>
              <a:t>Cds</a:t>
            </a:r>
            <a:r>
              <a:rPr lang="it-IT" sz="3200" b="1" dirty="0">
                <a:solidFill>
                  <a:srgbClr val="0000FF"/>
                </a:solidFill>
                <a:latin typeface="+mn-lt"/>
              </a:rPr>
              <a:t> e 3 Dipartimenti)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19</a:t>
            </a:fld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323530" y="1700808"/>
            <a:ext cx="7849717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400" b="1"/>
            </a:lvl1pPr>
          </a:lstStyle>
          <a:p>
            <a:r>
              <a:rPr lang="it-IT" dirty="0"/>
              <a:t>1° GIORNO </a:t>
            </a:r>
            <a:r>
              <a:rPr lang="it-IT" b="0" dirty="0"/>
              <a:t>– visita istituzionale. La CEV nella sua intera composizione analizza attraverso le interviste i requisiti di qualità di sistema (R1, R2 e R4.A)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331640" y="2996952"/>
            <a:ext cx="6500366" cy="37856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400" b="1"/>
            </a:lvl1pPr>
          </a:lstStyle>
          <a:p>
            <a:r>
              <a:rPr lang="it-IT" dirty="0"/>
              <a:t>visita istituzionale – interviste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Rettore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Prorettori (Didattica, Ricerca, Terza Missione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Direttore generale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Rappresentanti </a:t>
            </a:r>
            <a:r>
              <a:rPr lang="it-IT" b="0" dirty="0" err="1"/>
              <a:t>CdA</a:t>
            </a:r>
            <a:endParaRPr lang="it-IT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Rappresentati Senato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Rappresentanti degli Studenti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Responsabili servizi agli Studenti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Presidio della qualità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Nucleo di valutazione 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323529" y="908720"/>
            <a:ext cx="7849718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400" b="1"/>
            </a:lvl1pPr>
          </a:lstStyle>
          <a:p>
            <a:pPr algn="just"/>
            <a:r>
              <a:rPr lang="it-IT" sz="2000" b="0" dirty="0"/>
              <a:t>Il programma definitivo viene disegnato dalla CEV a valle dell’analisi documentale e comunicato all’Ateneo un mese prima della visita.</a:t>
            </a:r>
          </a:p>
        </p:txBody>
      </p:sp>
    </p:spTree>
    <p:extLst>
      <p:ext uri="{BB962C8B-B14F-4D97-AF65-F5344CB8AC3E}">
        <p14:creationId xmlns:p14="http://schemas.microsoft.com/office/powerpoint/2010/main" val="40883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423206" y="332656"/>
            <a:ext cx="748994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4000" b="1" cap="none" spc="-100" baseline="0">
                <a:ln>
                  <a:noFill/>
                </a:ln>
                <a:solidFill>
                  <a:schemeClr val="tx2"/>
                </a:solidFill>
                <a:effectLst/>
                <a:ea typeface="+mj-ea"/>
                <a:cs typeface="+mj-cs"/>
              </a:defRPr>
            </a:lvl1pPr>
          </a:lstStyle>
          <a:p>
            <a:pPr algn="ctr"/>
            <a:r>
              <a:rPr lang="it-IT" dirty="0">
                <a:solidFill>
                  <a:srgbClr val="0000FF"/>
                </a:solidFill>
              </a:rPr>
              <a:t>La visita di accreditamento periodico</a:t>
            </a:r>
          </a:p>
        </p:txBody>
      </p:sp>
      <p:sp>
        <p:nvSpPr>
          <p:cNvPr id="9" name="Rettangolo 8"/>
          <p:cNvSpPr/>
          <p:nvPr/>
        </p:nvSpPr>
        <p:spPr>
          <a:xfrm>
            <a:off x="395533" y="836712"/>
            <a:ext cx="7632851" cy="5031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228600" algn="just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</a:rPr>
              <a:t>L’ANVUR si pone come uno </a:t>
            </a:r>
            <a:r>
              <a:rPr lang="it-IT" sz="2400" b="1" dirty="0">
                <a:solidFill>
                  <a:srgbClr val="000000"/>
                </a:solidFill>
              </a:rPr>
              <a:t>strumento al servizio degli Atenei </a:t>
            </a:r>
            <a:r>
              <a:rPr lang="it-IT" sz="2400" dirty="0">
                <a:solidFill>
                  <a:srgbClr val="000000"/>
                </a:solidFill>
              </a:rPr>
              <a:t>nel processo di miglioramento della qualità delle attività di didattica e di ricerca</a:t>
            </a:r>
          </a:p>
          <a:p>
            <a:pPr marL="342900" indent="-228600" algn="just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</a:rPr>
              <a:t>La visita </a:t>
            </a:r>
            <a:r>
              <a:rPr lang="it-IT" sz="2400" i="1" dirty="0">
                <a:solidFill>
                  <a:srgbClr val="000000"/>
                </a:solidFill>
              </a:rPr>
              <a:t>on-site</a:t>
            </a:r>
            <a:r>
              <a:rPr lang="it-IT" sz="2400" dirty="0">
                <a:solidFill>
                  <a:srgbClr val="000000"/>
                </a:solidFill>
              </a:rPr>
              <a:t> è il momento centrale del processo di accreditamento.</a:t>
            </a:r>
          </a:p>
          <a:p>
            <a:pPr marL="342900" indent="-228600" algn="just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</a:rPr>
              <a:t>Lo scopo della visita è quello della </a:t>
            </a:r>
            <a:r>
              <a:rPr lang="it-IT" sz="2400" b="1" dirty="0">
                <a:solidFill>
                  <a:srgbClr val="000000"/>
                </a:solidFill>
              </a:rPr>
              <a:t>verifica esterna</a:t>
            </a:r>
            <a:r>
              <a:rPr lang="it-IT" sz="2400" dirty="0">
                <a:solidFill>
                  <a:srgbClr val="000000"/>
                </a:solidFill>
              </a:rPr>
              <a:t>, attraverso lo strumento della </a:t>
            </a:r>
            <a:r>
              <a:rPr lang="it-IT" sz="2400" b="1" dirty="0">
                <a:solidFill>
                  <a:srgbClr val="000000"/>
                </a:solidFill>
              </a:rPr>
              <a:t>revisione tra pari</a:t>
            </a:r>
            <a:r>
              <a:rPr lang="it-IT" sz="2400" dirty="0">
                <a:solidFill>
                  <a:srgbClr val="000000"/>
                </a:solidFill>
              </a:rPr>
              <a:t>, del grado di raggiungimento dei requisiti di assicurazione della qualità e l’individuazione delle eventuali aree di miglioramento.</a:t>
            </a:r>
          </a:p>
          <a:p>
            <a:pPr marL="342900" indent="-228600" algn="just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</a:rPr>
              <a:t>Una Commissione di Esperti della Valutazione (CEV) viene incaricata dall’ANVUR di valutare, </a:t>
            </a:r>
            <a:r>
              <a:rPr lang="it-IT" sz="2400" b="1" dirty="0">
                <a:solidFill>
                  <a:srgbClr val="000000"/>
                </a:solidFill>
              </a:rPr>
              <a:t>in modo collegiale</a:t>
            </a:r>
            <a:r>
              <a:rPr lang="it-IT" sz="2400" dirty="0">
                <a:solidFill>
                  <a:srgbClr val="000000"/>
                </a:solidFill>
              </a:rPr>
              <a:t>, il Sistema di Assicurazione della Qualità implementato dall’Ateneo</a:t>
            </a:r>
          </a:p>
          <a:p>
            <a:pPr marL="3429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it-IT" sz="2400" dirty="0">
              <a:solidFill>
                <a:srgbClr val="000000"/>
              </a:solidFill>
            </a:endParaRPr>
          </a:p>
          <a:p>
            <a:pPr marL="3429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it-IT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1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18058"/>
          </a:xfrm>
        </p:spPr>
        <p:txBody>
          <a:bodyPr/>
          <a:lstStyle/>
          <a:p>
            <a:pPr algn="ctr"/>
            <a:r>
              <a:rPr lang="it-IT" sz="3200" b="1" dirty="0">
                <a:solidFill>
                  <a:srgbClr val="0000FF"/>
                </a:solidFill>
                <a:latin typeface="+mn-lt"/>
              </a:rPr>
              <a:t>IL PROGRAMMA DI VISITA </a:t>
            </a:r>
            <a:br>
              <a:rPr lang="it-IT" sz="3200" b="1" dirty="0">
                <a:solidFill>
                  <a:srgbClr val="0000FF"/>
                </a:solidFill>
                <a:latin typeface="+mn-lt"/>
              </a:rPr>
            </a:br>
            <a:endParaRPr lang="it-IT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AV 2.0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20</a:t>
            </a:fld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1187624" y="3501008"/>
            <a:ext cx="6391550" cy="31700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400" b="1"/>
            </a:lvl1pPr>
          </a:lstStyle>
          <a:p>
            <a:r>
              <a:rPr lang="it-IT" sz="2000" dirty="0"/>
              <a:t>visita ai corsi di studio/dipartimenti – interviste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Coordinatore (o Presidente) del </a:t>
            </a:r>
            <a:r>
              <a:rPr lang="it-IT" sz="2000" b="0" dirty="0" err="1"/>
              <a:t>CdS</a:t>
            </a:r>
            <a:endParaRPr lang="it-IT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Docenti del </a:t>
            </a:r>
            <a:r>
              <a:rPr lang="it-IT" sz="2000" b="0" dirty="0" err="1"/>
              <a:t>CdS</a:t>
            </a:r>
            <a:r>
              <a:rPr lang="it-IT" sz="2000" b="0" dirty="0"/>
              <a:t> (necessari i docenti di riferimento)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Gruppo di riesame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Direttore Dipartimento/ Preside Facoltà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Commissione paritetica docenti studenti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Personale 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Studenti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Portatori di interesse esterni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Visita alle strutture 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323528" y="692696"/>
            <a:ext cx="8064896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400" b="1"/>
            </a:lvl1pPr>
          </a:lstStyle>
          <a:p>
            <a:pPr algn="just"/>
            <a:r>
              <a:rPr lang="it-IT" dirty="0"/>
              <a:t>2°, 3° e 4° GIORNO </a:t>
            </a:r>
            <a:r>
              <a:rPr lang="it-IT" b="0" dirty="0"/>
              <a:t>– visita ai 15 corsi di </a:t>
            </a:r>
            <a:r>
              <a:rPr lang="it-IT" b="0" dirty="0" smtClean="0"/>
              <a:t>studio e 3 Dipartimenti. </a:t>
            </a:r>
            <a:r>
              <a:rPr lang="it-IT" b="0" dirty="0"/>
              <a:t>La CEV si divide in 5 sotto-commissioni, ciascuna coordinata da un esperto di sistema e composta da almeno tre esperti  disciplinari e uno studente valutatore, al fine di analizzare in parallelo ogni giorno 5 </a:t>
            </a:r>
            <a:r>
              <a:rPr lang="it-IT" b="0" dirty="0" err="1"/>
              <a:t>CdS</a:t>
            </a:r>
            <a:r>
              <a:rPr lang="it-IT" b="0" dirty="0"/>
              <a:t> (requisito R3). I dipartimenti scelti verranno valutati (Requisito R4.B) in occasione degli incontri relativi al </a:t>
            </a:r>
            <a:r>
              <a:rPr lang="it-IT" b="0" dirty="0" err="1"/>
              <a:t>CdS</a:t>
            </a:r>
            <a:r>
              <a:rPr lang="it-IT" b="0" dirty="0"/>
              <a:t> afferente al Dipartimento scelto.</a:t>
            </a:r>
          </a:p>
        </p:txBody>
      </p:sp>
    </p:spTree>
    <p:extLst>
      <p:ext uri="{BB962C8B-B14F-4D97-AF65-F5344CB8AC3E}">
        <p14:creationId xmlns:p14="http://schemas.microsoft.com/office/powerpoint/2010/main" val="3061978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21</a:t>
            </a:fld>
            <a:endParaRPr lang="it-IT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18058"/>
          </a:xfrm>
        </p:spPr>
        <p:txBody>
          <a:bodyPr/>
          <a:lstStyle/>
          <a:p>
            <a:pPr algn="ctr"/>
            <a:r>
              <a:rPr lang="it-IT" sz="3200" b="1" dirty="0">
                <a:solidFill>
                  <a:srgbClr val="0000FF"/>
                </a:solidFill>
                <a:latin typeface="+mn-lt"/>
              </a:rPr>
              <a:t>IL PROGRAMMA DI VISITA </a:t>
            </a:r>
            <a:br>
              <a:rPr lang="it-IT" sz="3200" b="1" dirty="0">
                <a:solidFill>
                  <a:srgbClr val="0000FF"/>
                </a:solidFill>
                <a:latin typeface="+mn-lt"/>
              </a:rPr>
            </a:br>
            <a:endParaRPr lang="it-IT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395536" y="836712"/>
            <a:ext cx="7620000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2400" b="1" dirty="0">
                <a:solidFill>
                  <a:schemeClr val="tx1"/>
                </a:solidFill>
                <a:latin typeface="+mn-lt"/>
              </a:rPr>
              <a:t>5° GIORNO </a:t>
            </a:r>
            <a:r>
              <a:rPr lang="it-IT" sz="2400" dirty="0">
                <a:solidFill>
                  <a:schemeClr val="tx1"/>
                </a:solidFill>
                <a:latin typeface="+mn-lt"/>
              </a:rPr>
              <a:t>– redazione bozza rapporto e prima immediata restituzione al Rettore. </a:t>
            </a:r>
          </a:p>
          <a:p>
            <a:pPr algn="just"/>
            <a:endParaRPr lang="it-IT" sz="24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it-IT" sz="2400" dirty="0">
                <a:solidFill>
                  <a:schemeClr val="tx1"/>
                </a:solidFill>
                <a:latin typeface="+mn-lt"/>
              </a:rPr>
              <a:t>La CEV dovrà redigere IN LOCO una prima bozza della relazione preliminare. A tal fine l’Ateneo dovrà mettere a disposizione della CEV un’aula attrezzata con PC connessi in rete. </a:t>
            </a:r>
          </a:p>
          <a:p>
            <a:pPr algn="just"/>
            <a:endParaRPr lang="it-IT" sz="24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it-IT" sz="2400" dirty="0">
                <a:solidFill>
                  <a:schemeClr val="tx1"/>
                </a:solidFill>
                <a:latin typeface="+mn-lt"/>
              </a:rPr>
              <a:t>Tale bozza costituirà la base di una immediata restituzione al Rettore dei punti di forza e delle aree di miglioramento del sistema di assicurazione della qualità</a:t>
            </a:r>
          </a:p>
        </p:txBody>
      </p:sp>
    </p:spTree>
    <p:extLst>
      <p:ext uri="{BB962C8B-B14F-4D97-AF65-F5344CB8AC3E}">
        <p14:creationId xmlns:p14="http://schemas.microsoft.com/office/powerpoint/2010/main" val="3909137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295767" y="30195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200" b="1" dirty="0">
                <a:solidFill>
                  <a:srgbClr val="0000FF"/>
                </a:solidFill>
                <a:latin typeface="+mn-lt"/>
              </a:rPr>
              <a:t>La formazione dei giudizi – punti di attenzione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548680"/>
            <a:ext cx="672391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Per ciascun punto di attenzione la CEV, oltre al giudizio motivato, esprime un punteggio da 1 a 10 </a:t>
            </a:r>
            <a:endParaRPr lang="it-IT" sz="2000" b="1" dirty="0"/>
          </a:p>
        </p:txBody>
      </p:sp>
      <p:sp>
        <p:nvSpPr>
          <p:cNvPr id="3" name="Rettangolo 2"/>
          <p:cNvSpPr/>
          <p:nvPr/>
        </p:nvSpPr>
        <p:spPr>
          <a:xfrm>
            <a:off x="215516" y="1468233"/>
            <a:ext cx="5292588" cy="51706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dk1"/>
                </a:solidFill>
              </a:rPr>
              <a:t>I punteggi </a:t>
            </a:r>
            <a:r>
              <a:rPr lang="it-IT" sz="2200" b="1" dirty="0">
                <a:solidFill>
                  <a:schemeClr val="dk1"/>
                </a:solidFill>
              </a:rPr>
              <a:t>da 6 a 10 </a:t>
            </a:r>
            <a:r>
              <a:rPr lang="it-IT" sz="2200" dirty="0">
                <a:solidFill>
                  <a:schemeClr val="dk1"/>
                </a:solidFill>
              </a:rPr>
              <a:t>sono associati ai seguenti giudizi:</a:t>
            </a:r>
          </a:p>
          <a:p>
            <a:pPr marL="536575" indent="-536575"/>
            <a:r>
              <a:rPr lang="it-IT" sz="2200" b="1" dirty="0">
                <a:solidFill>
                  <a:schemeClr val="dk1"/>
                </a:solidFill>
              </a:rPr>
              <a:t>PA= 9 o 10</a:t>
            </a:r>
            <a:r>
              <a:rPr lang="it-IT" sz="2200" dirty="0">
                <a:solidFill>
                  <a:schemeClr val="dk1"/>
                </a:solidFill>
              </a:rPr>
              <a:t> – le attività poste in essere riguardo agli aspetti considerati sono associate o garantiscono </a:t>
            </a:r>
            <a:r>
              <a:rPr lang="it-IT" sz="2200" b="1" dirty="0">
                <a:solidFill>
                  <a:schemeClr val="dk1"/>
                </a:solidFill>
              </a:rPr>
              <a:t>ottimi risultati</a:t>
            </a:r>
            <a:r>
              <a:rPr lang="it-IT" sz="2200" dirty="0">
                <a:solidFill>
                  <a:schemeClr val="dk1"/>
                </a:solidFill>
              </a:rPr>
              <a:t> e possono essere oggetto di segnalazione agli altri atenei.  </a:t>
            </a:r>
          </a:p>
          <a:p>
            <a:pPr marL="536575" indent="-536575"/>
            <a:r>
              <a:rPr lang="it-IT" sz="2200" b="1" dirty="0">
                <a:solidFill>
                  <a:schemeClr val="dk1"/>
                </a:solidFill>
              </a:rPr>
              <a:t>PA= 7 o 8 </a:t>
            </a:r>
            <a:r>
              <a:rPr lang="it-IT" sz="2200" dirty="0">
                <a:solidFill>
                  <a:schemeClr val="dk1"/>
                </a:solidFill>
              </a:rPr>
              <a:t>– le attività poste in essere riguardo agli aspetti considerati sono associate o garantiscono </a:t>
            </a:r>
            <a:r>
              <a:rPr lang="it-IT" sz="2200" b="1" dirty="0">
                <a:solidFill>
                  <a:schemeClr val="dk1"/>
                </a:solidFill>
              </a:rPr>
              <a:t>buoni risultati </a:t>
            </a:r>
          </a:p>
          <a:p>
            <a:pPr marL="536575" indent="-536575"/>
            <a:r>
              <a:rPr lang="it-IT" sz="2200" b="1" dirty="0">
                <a:solidFill>
                  <a:schemeClr val="dk1"/>
                </a:solidFill>
              </a:rPr>
              <a:t>PA= 6 </a:t>
            </a:r>
            <a:r>
              <a:rPr lang="it-IT" sz="2200" dirty="0">
                <a:solidFill>
                  <a:schemeClr val="dk1"/>
                </a:solidFill>
              </a:rPr>
              <a:t>– le attività poste in essere riguardo agli aspetti considerati dal PA garantiscono </a:t>
            </a:r>
            <a:r>
              <a:rPr lang="it-IT" sz="2200" b="1" dirty="0">
                <a:solidFill>
                  <a:schemeClr val="dk1"/>
                </a:solidFill>
              </a:rPr>
              <a:t>l’assenza di criticità </a:t>
            </a:r>
            <a:r>
              <a:rPr lang="it-IT" sz="2200" dirty="0"/>
              <a:t>rilevanti, o il loro superamento in tempi adeguati</a:t>
            </a:r>
            <a:endParaRPr lang="it-IT" sz="2200" b="1" dirty="0">
              <a:solidFill>
                <a:schemeClr val="dk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228184" y="4534654"/>
            <a:ext cx="2232248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dk1"/>
                </a:solidFill>
              </a:rPr>
              <a:t>Tale punteggio può essere associato alla presenza di criticità, purché queste siano state rilevate dal sistema di AQ e per le quali siano state poste in essere attività volte al loro superamento</a:t>
            </a:r>
          </a:p>
        </p:txBody>
      </p:sp>
      <p:sp>
        <p:nvSpPr>
          <p:cNvPr id="8" name="Freccia a destra 7"/>
          <p:cNvSpPr/>
          <p:nvPr/>
        </p:nvSpPr>
        <p:spPr>
          <a:xfrm>
            <a:off x="5592323" y="5414743"/>
            <a:ext cx="576064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9666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52344" y="1052736"/>
            <a:ext cx="672391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Per ciascun punto di attenzione la CEV, oltre al giudizio motivato, esprime un punteggio da 1 a 10 </a:t>
            </a:r>
            <a:endParaRPr lang="it-IT" sz="2000" b="1" dirty="0"/>
          </a:p>
        </p:txBody>
      </p:sp>
      <p:sp>
        <p:nvSpPr>
          <p:cNvPr id="2" name="Rettangolo 1"/>
          <p:cNvSpPr/>
          <p:nvPr/>
        </p:nvSpPr>
        <p:spPr>
          <a:xfrm>
            <a:off x="168194" y="2204864"/>
            <a:ext cx="8164072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dk1"/>
                </a:solidFill>
              </a:rPr>
              <a:t>I punteggi </a:t>
            </a:r>
            <a:r>
              <a:rPr lang="it-IT" sz="2400" b="1" dirty="0">
                <a:solidFill>
                  <a:schemeClr val="dk1"/>
                </a:solidFill>
              </a:rPr>
              <a:t>uguali o inferiori a 5 </a:t>
            </a:r>
            <a:r>
              <a:rPr lang="it-IT" sz="2400" dirty="0">
                <a:solidFill>
                  <a:schemeClr val="dk1"/>
                </a:solidFill>
              </a:rPr>
              <a:t>segnalano la presenza di criticità di diversa entità e sono associati a riserve espresse dalla CEV:</a:t>
            </a:r>
          </a:p>
          <a:p>
            <a:pPr marL="536575" indent="-536575"/>
            <a:r>
              <a:rPr lang="it-IT" sz="2400" b="1" dirty="0">
                <a:solidFill>
                  <a:schemeClr val="dk1"/>
                </a:solidFill>
              </a:rPr>
              <a:t>PA= 4 o 5  </a:t>
            </a:r>
            <a:r>
              <a:rPr lang="it-IT" sz="2400" dirty="0">
                <a:solidFill>
                  <a:schemeClr val="dk1"/>
                </a:solidFill>
              </a:rPr>
              <a:t>– le attività poste in essere riguardo agli aspetti considerati dal PA non garantiscono dal verificarsi di criticità. Il punto di attenzione viene </a:t>
            </a:r>
            <a:r>
              <a:rPr lang="it-IT" sz="2400" b="1" dirty="0">
                <a:solidFill>
                  <a:schemeClr val="dk1"/>
                </a:solidFill>
              </a:rPr>
              <a:t>approvato con riserve</a:t>
            </a:r>
            <a:r>
              <a:rPr lang="it-IT" sz="2400" dirty="0">
                <a:solidFill>
                  <a:schemeClr val="dk1"/>
                </a:solidFill>
              </a:rPr>
              <a:t>. La CEV esprime una </a:t>
            </a:r>
            <a:r>
              <a:rPr lang="it-IT" sz="2400" b="1" dirty="0">
                <a:solidFill>
                  <a:schemeClr val="dk1"/>
                </a:solidFill>
              </a:rPr>
              <a:t>“Raccomandazione”;</a:t>
            </a:r>
          </a:p>
          <a:p>
            <a:pPr marL="536575" indent="-536575"/>
            <a:r>
              <a:rPr lang="it-IT" sz="2400" b="1" dirty="0">
                <a:solidFill>
                  <a:schemeClr val="dk1"/>
                </a:solidFill>
              </a:rPr>
              <a:t>PA &lt; 4</a:t>
            </a:r>
            <a:r>
              <a:rPr lang="it-IT" sz="2400" dirty="0">
                <a:solidFill>
                  <a:schemeClr val="dk1"/>
                </a:solidFill>
              </a:rPr>
              <a:t>	– le attività poste in essere riguardo agli aspetti considerati dal PA si associano a, o rendono probabile, il verificarsi di </a:t>
            </a:r>
            <a:r>
              <a:rPr lang="it-IT" sz="2400" b="1" dirty="0">
                <a:solidFill>
                  <a:schemeClr val="dk1"/>
                </a:solidFill>
              </a:rPr>
              <a:t>criticità importanti</a:t>
            </a:r>
            <a:r>
              <a:rPr lang="it-IT" sz="2400" dirty="0">
                <a:solidFill>
                  <a:schemeClr val="dk1"/>
                </a:solidFill>
              </a:rPr>
              <a:t>. Il punto di attenzione non viene approvato e la CEV esprime una </a:t>
            </a:r>
            <a:r>
              <a:rPr lang="it-IT" sz="2400" b="1" dirty="0">
                <a:solidFill>
                  <a:schemeClr val="dk1"/>
                </a:solidFill>
              </a:rPr>
              <a:t>“Condizione</a:t>
            </a:r>
            <a:r>
              <a:rPr lang="it-IT" sz="2400" dirty="0">
                <a:solidFill>
                  <a:schemeClr val="dk1"/>
                </a:solidFill>
              </a:rPr>
              <a:t>”;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444561" y="305036"/>
            <a:ext cx="77724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>
                <a:solidFill>
                  <a:srgbClr val="0000FF"/>
                </a:solidFill>
                <a:latin typeface="+mn-lt"/>
              </a:rPr>
              <a:t>La formazione dei giudizi – punti di attenzione</a:t>
            </a:r>
          </a:p>
        </p:txBody>
      </p:sp>
    </p:spTree>
    <p:extLst>
      <p:ext uri="{BB962C8B-B14F-4D97-AF65-F5344CB8AC3E}">
        <p14:creationId xmlns:p14="http://schemas.microsoft.com/office/powerpoint/2010/main" val="4203222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4000" b="1" dirty="0">
                <a:solidFill>
                  <a:srgbClr val="0000FF"/>
                </a:solidFill>
                <a:latin typeface="+mn-lt"/>
              </a:rPr>
              <a:t>La formazione dei giudizi - indicatori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11560" y="1443841"/>
            <a:ext cx="7488832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dk1"/>
                </a:solidFill>
              </a:rPr>
              <a:t>La valutazione di ciascun indicatore (PI) è data dalla media aritmetica dei punteggi PA dei punti di attenzione che lo compongono.</a:t>
            </a:r>
          </a:p>
          <a:p>
            <a:r>
              <a:rPr lang="it-IT" sz="2400" dirty="0">
                <a:solidFill>
                  <a:schemeClr val="dk1"/>
                </a:solidFill>
              </a:rPr>
              <a:t>Il giudizio relativo a ciascun indicatore è modulato come segue:</a:t>
            </a:r>
          </a:p>
          <a:p>
            <a:pPr>
              <a:tabLst>
                <a:tab pos="1433513" algn="l"/>
              </a:tabLst>
            </a:pPr>
            <a:r>
              <a:rPr lang="it-IT" sz="2400" b="1" dirty="0">
                <a:solidFill>
                  <a:schemeClr val="dk1"/>
                </a:solidFill>
              </a:rPr>
              <a:t>PI≥7,5</a:t>
            </a:r>
            <a:r>
              <a:rPr lang="it-IT" sz="2400" dirty="0">
                <a:solidFill>
                  <a:schemeClr val="dk1"/>
                </a:solidFill>
              </a:rPr>
              <a:t>	– MOLTO POSITIVO</a:t>
            </a:r>
          </a:p>
          <a:p>
            <a:pPr>
              <a:tabLst>
                <a:tab pos="1433513" algn="l"/>
              </a:tabLst>
            </a:pPr>
            <a:r>
              <a:rPr lang="it-IT" sz="2400" b="1" dirty="0">
                <a:solidFill>
                  <a:schemeClr val="dk1"/>
                </a:solidFill>
              </a:rPr>
              <a:t>6,5≤PI&lt;7,5</a:t>
            </a:r>
            <a:r>
              <a:rPr lang="it-IT" sz="2400" dirty="0">
                <a:solidFill>
                  <a:schemeClr val="dk1"/>
                </a:solidFill>
              </a:rPr>
              <a:t>	– PIENAMENTE SODDISFACENTE</a:t>
            </a:r>
          </a:p>
          <a:p>
            <a:pPr>
              <a:tabLst>
                <a:tab pos="1433513" algn="l"/>
              </a:tabLst>
            </a:pPr>
            <a:r>
              <a:rPr lang="it-IT" sz="2400" b="1" dirty="0">
                <a:solidFill>
                  <a:schemeClr val="dk1"/>
                </a:solidFill>
              </a:rPr>
              <a:t>5,5≤PI&lt;6,5</a:t>
            </a:r>
            <a:r>
              <a:rPr lang="it-IT" sz="2400" dirty="0">
                <a:solidFill>
                  <a:schemeClr val="dk1"/>
                </a:solidFill>
              </a:rPr>
              <a:t>	– SODDISFACENTE</a:t>
            </a:r>
          </a:p>
          <a:p>
            <a:pPr>
              <a:tabLst>
                <a:tab pos="1433513" algn="l"/>
              </a:tabLst>
            </a:pPr>
            <a:r>
              <a:rPr lang="it-IT" sz="2400" b="1" dirty="0">
                <a:solidFill>
                  <a:schemeClr val="dk1"/>
                </a:solidFill>
              </a:rPr>
              <a:t>4≤PI&lt;5,5</a:t>
            </a:r>
            <a:r>
              <a:rPr lang="it-IT" sz="2400" dirty="0">
                <a:solidFill>
                  <a:schemeClr val="dk1"/>
                </a:solidFill>
              </a:rPr>
              <a:t>	– CONDIZIONATO</a:t>
            </a:r>
          </a:p>
          <a:p>
            <a:pPr>
              <a:tabLst>
                <a:tab pos="1433513" algn="l"/>
              </a:tabLst>
            </a:pPr>
            <a:r>
              <a:rPr lang="it-IT" sz="2400" b="1" dirty="0">
                <a:solidFill>
                  <a:schemeClr val="dk1"/>
                </a:solidFill>
              </a:rPr>
              <a:t>1≤PI&lt;4</a:t>
            </a:r>
            <a:r>
              <a:rPr lang="it-IT" sz="2400" dirty="0">
                <a:solidFill>
                  <a:schemeClr val="dk1"/>
                </a:solidFill>
              </a:rPr>
              <a:t>	– INSODDISFACENTE</a:t>
            </a:r>
          </a:p>
          <a:p>
            <a:pPr>
              <a:tabLst>
                <a:tab pos="1433513" algn="l"/>
              </a:tabLst>
            </a:pPr>
            <a:endParaRPr lang="it-IT" sz="2400" dirty="0">
              <a:solidFill>
                <a:schemeClr val="dk1"/>
              </a:solidFill>
            </a:endParaRPr>
          </a:p>
          <a:p>
            <a:pPr algn="ctr"/>
            <a:r>
              <a:rPr lang="it-IT" sz="2400" b="1" dirty="0">
                <a:solidFill>
                  <a:schemeClr val="dk1"/>
                </a:solidFill>
              </a:rPr>
              <a:t>Non viene attribuita alcuna valutazione sintetica ai singoli Requisiti.</a:t>
            </a:r>
          </a:p>
        </p:txBody>
      </p:sp>
    </p:spTree>
    <p:extLst>
      <p:ext uri="{BB962C8B-B14F-4D97-AF65-F5344CB8AC3E}">
        <p14:creationId xmlns:p14="http://schemas.microsoft.com/office/powerpoint/2010/main" val="2736147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La formazione dei giudizi – corso di studi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12568" y="1052736"/>
            <a:ext cx="7848872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dk1"/>
                </a:solidFill>
              </a:rPr>
              <a:t>Ciascun </a:t>
            </a:r>
            <a:r>
              <a:rPr lang="it-IT" sz="2400" dirty="0" err="1">
                <a:solidFill>
                  <a:schemeClr val="dk1"/>
                </a:solidFill>
              </a:rPr>
              <a:t>CdS</a:t>
            </a:r>
            <a:r>
              <a:rPr lang="it-IT" sz="2400" dirty="0">
                <a:solidFill>
                  <a:schemeClr val="dk1"/>
                </a:solidFill>
              </a:rPr>
              <a:t> valutato nel corso della visita riceve una proposta di accreditamento o non accreditamento, a seconda della media aritmetica di tutti punteggi (</a:t>
            </a:r>
            <a:r>
              <a:rPr lang="it-IT" sz="2400" b="1" dirty="0">
                <a:solidFill>
                  <a:schemeClr val="dk1"/>
                </a:solidFill>
              </a:rPr>
              <a:t>PC</a:t>
            </a:r>
            <a:r>
              <a:rPr lang="it-IT" sz="2400" dirty="0">
                <a:solidFill>
                  <a:schemeClr val="dk1"/>
                </a:solidFill>
              </a:rPr>
              <a:t>) attribuiti al </a:t>
            </a:r>
            <a:r>
              <a:rPr lang="it-IT" sz="2400" dirty="0" err="1">
                <a:solidFill>
                  <a:schemeClr val="dk1"/>
                </a:solidFill>
              </a:rPr>
              <a:t>CdS</a:t>
            </a:r>
            <a:r>
              <a:rPr lang="it-IT" sz="2400" dirty="0">
                <a:solidFill>
                  <a:schemeClr val="dk1"/>
                </a:solidFill>
              </a:rPr>
              <a:t> in ciascuno dei punti di attenzione del Requisito 3 secondo la scala seguente:</a:t>
            </a:r>
          </a:p>
          <a:p>
            <a:endParaRPr lang="it-IT" sz="2400" dirty="0">
              <a:solidFill>
                <a:schemeClr val="dk1"/>
              </a:solidFill>
            </a:endParaRPr>
          </a:p>
          <a:p>
            <a:r>
              <a:rPr lang="it-IT" sz="2400" b="1" dirty="0">
                <a:solidFill>
                  <a:schemeClr val="dk1"/>
                </a:solidFill>
              </a:rPr>
              <a:t>PC≥4</a:t>
            </a:r>
            <a:r>
              <a:rPr lang="it-IT" sz="2400" dirty="0">
                <a:solidFill>
                  <a:schemeClr val="dk1"/>
                </a:solidFill>
              </a:rPr>
              <a:t>	– il corso di studi risulta ACCREDITATO</a:t>
            </a:r>
          </a:p>
          <a:p>
            <a:r>
              <a:rPr lang="it-IT" sz="2400" b="1" dirty="0">
                <a:solidFill>
                  <a:schemeClr val="dk1"/>
                </a:solidFill>
              </a:rPr>
              <a:t>PC&lt;4</a:t>
            </a:r>
            <a:r>
              <a:rPr lang="it-IT" sz="2400" dirty="0">
                <a:solidFill>
                  <a:schemeClr val="dk1"/>
                </a:solidFill>
              </a:rPr>
              <a:t>	– il corso di studi risulta NON ACCREDITATO</a:t>
            </a:r>
          </a:p>
          <a:p>
            <a:endParaRPr lang="it-IT" sz="2400" dirty="0">
              <a:solidFill>
                <a:schemeClr val="dk1"/>
              </a:solidFill>
            </a:endParaRPr>
          </a:p>
          <a:p>
            <a:r>
              <a:rPr lang="it-IT" sz="2400" dirty="0">
                <a:solidFill>
                  <a:schemeClr val="dk1"/>
                </a:solidFill>
              </a:rPr>
              <a:t>In ogni caso l’Ateneo riceve una scheda di valutazione per ciascun </a:t>
            </a:r>
            <a:r>
              <a:rPr lang="it-IT" sz="2400" dirty="0" err="1">
                <a:solidFill>
                  <a:schemeClr val="dk1"/>
                </a:solidFill>
              </a:rPr>
              <a:t>CdS</a:t>
            </a:r>
            <a:r>
              <a:rPr lang="it-IT" sz="2400" dirty="0">
                <a:solidFill>
                  <a:schemeClr val="dk1"/>
                </a:solidFill>
              </a:rPr>
              <a:t> corredata dai punteggi attribuiti ai singoli punti di attenzione e i giudizi associati a ciascun indicatore, integrata con le eventuali segnalazioni di prassi meritoria, raccomandazioni e condizioni, debitamente motivate.</a:t>
            </a:r>
          </a:p>
        </p:txBody>
      </p:sp>
    </p:spTree>
    <p:extLst>
      <p:ext uri="{BB962C8B-B14F-4D97-AF65-F5344CB8AC3E}">
        <p14:creationId xmlns:p14="http://schemas.microsoft.com/office/powerpoint/2010/main" val="33968967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409148" y="548680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4000" b="1" dirty="0">
                <a:solidFill>
                  <a:srgbClr val="0000FF"/>
                </a:solidFill>
                <a:latin typeface="+mn-lt"/>
              </a:rPr>
              <a:t>Giudizio di accreditamento sul </a:t>
            </a:r>
            <a:r>
              <a:rPr lang="it-IT" sz="4000" b="1" dirty="0" err="1">
                <a:solidFill>
                  <a:srgbClr val="0000FF"/>
                </a:solidFill>
                <a:latin typeface="+mn-lt"/>
              </a:rPr>
              <a:t>CdS</a:t>
            </a:r>
            <a:endParaRPr lang="it-IT" sz="40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51520" y="1324540"/>
            <a:ext cx="7907268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b="1" dirty="0"/>
              <a:t>I corsi visitati durante la visita non avranno un giudizio sintetico sull’accreditamento.</a:t>
            </a:r>
          </a:p>
        </p:txBody>
      </p:sp>
      <p:sp>
        <p:nvSpPr>
          <p:cNvPr id="6" name="Rettangolo 5"/>
          <p:cNvSpPr/>
          <p:nvPr/>
        </p:nvSpPr>
        <p:spPr>
          <a:xfrm>
            <a:off x="251520" y="2780928"/>
            <a:ext cx="7907268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b="1" dirty="0"/>
              <a:t>I risultati dell’analisi di dettaglio dei corsi con la valutazione di ogni singolo punto di attenzione verranno però trasmessi a Rettore, </a:t>
            </a:r>
            <a:r>
              <a:rPr lang="it-IT" sz="2400" b="1" dirty="0" err="1"/>
              <a:t>NdV</a:t>
            </a:r>
            <a:r>
              <a:rPr lang="it-IT" sz="2400" b="1" dirty="0"/>
              <a:t> e singoli </a:t>
            </a:r>
            <a:r>
              <a:rPr lang="it-IT" sz="2400" b="1" dirty="0" err="1"/>
              <a:t>CdS</a:t>
            </a:r>
            <a:r>
              <a:rPr lang="it-IT" sz="2400" b="1" dirty="0"/>
              <a:t>, al fine di individuare i punti di forza e le aree di miglioramento del corso stesso.</a:t>
            </a:r>
          </a:p>
        </p:txBody>
      </p:sp>
      <p:sp>
        <p:nvSpPr>
          <p:cNvPr id="8" name="Rettangolo 7"/>
          <p:cNvSpPr/>
          <p:nvPr/>
        </p:nvSpPr>
        <p:spPr>
          <a:xfrm>
            <a:off x="251520" y="5085184"/>
            <a:ext cx="7907268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b="1" dirty="0"/>
              <a:t>Il giudizio di accreditamento assegnato all’Ateneo si applica a tutti i corsi di studio attivi.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26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416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La formazione dei giudizi – Sede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07504" y="1556792"/>
            <a:ext cx="8064896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dk1"/>
                </a:solidFill>
              </a:rPr>
              <a:t>Ai fini della formazione del giudizio finale (denotato con </a:t>
            </a:r>
            <a:r>
              <a:rPr lang="it-IT" sz="2000" b="1" dirty="0" err="1">
                <a:solidFill>
                  <a:schemeClr val="dk1"/>
                </a:solidFill>
              </a:rPr>
              <a:t>Pfin</a:t>
            </a:r>
            <a:r>
              <a:rPr lang="it-IT" sz="2000" dirty="0">
                <a:solidFill>
                  <a:schemeClr val="dk1"/>
                </a:solidFill>
              </a:rPr>
              <a:t>) concorrono i seguenti punteggi:</a:t>
            </a:r>
          </a:p>
          <a:p>
            <a:endParaRPr lang="it-IT" sz="2000" dirty="0">
              <a:solidFill>
                <a:schemeClr val="dk1"/>
              </a:solidFill>
            </a:endParaRPr>
          </a:p>
          <a:p>
            <a:r>
              <a:rPr lang="it-IT" sz="2000" b="1" dirty="0">
                <a:solidFill>
                  <a:schemeClr val="dk1"/>
                </a:solidFill>
              </a:rPr>
              <a:t>PS</a:t>
            </a:r>
            <a:r>
              <a:rPr lang="it-IT" sz="2000" dirty="0"/>
              <a:t> </a:t>
            </a:r>
            <a:r>
              <a:rPr lang="it-IT" sz="2000" dirty="0">
                <a:solidFill>
                  <a:schemeClr val="dk1"/>
                </a:solidFill>
              </a:rPr>
              <a:t>– punteggio medio ottenuto da tutti i punti di attenzione relativi ai singoli Requisiti di Sede (R1, R2 e R4.A). Peso = </a:t>
            </a:r>
            <a:r>
              <a:rPr lang="it-IT" sz="2000" b="1" dirty="0">
                <a:solidFill>
                  <a:schemeClr val="dk1"/>
                </a:solidFill>
              </a:rPr>
              <a:t>14/20</a:t>
            </a:r>
            <a:r>
              <a:rPr lang="it-IT" sz="2000" dirty="0">
                <a:solidFill>
                  <a:schemeClr val="dk1"/>
                </a:solidFill>
              </a:rPr>
              <a:t>;</a:t>
            </a:r>
          </a:p>
          <a:p>
            <a:r>
              <a:rPr lang="it-IT" sz="2000" b="1" dirty="0" err="1">
                <a:solidFill>
                  <a:schemeClr val="dk1"/>
                </a:solidFill>
              </a:rPr>
              <a:t>Pctot</a:t>
            </a:r>
            <a:r>
              <a:rPr lang="it-IT" sz="2000" dirty="0"/>
              <a:t> </a:t>
            </a:r>
            <a:r>
              <a:rPr lang="it-IT" sz="2000" dirty="0">
                <a:solidFill>
                  <a:schemeClr val="dk1"/>
                </a:solidFill>
              </a:rPr>
              <a:t>– punteggio medio ottenuto da tutti i punti di attenzione di tutti i Corsi di Studio valutati (R3), considerato con peso = </a:t>
            </a:r>
            <a:r>
              <a:rPr lang="it-IT" sz="2000" b="1" dirty="0">
                <a:solidFill>
                  <a:schemeClr val="dk1"/>
                </a:solidFill>
              </a:rPr>
              <a:t>3/20</a:t>
            </a:r>
            <a:r>
              <a:rPr lang="it-IT" sz="2000" dirty="0">
                <a:solidFill>
                  <a:schemeClr val="dk1"/>
                </a:solidFill>
              </a:rPr>
              <a:t>;</a:t>
            </a:r>
          </a:p>
          <a:p>
            <a:r>
              <a:rPr lang="it-IT" sz="2000" b="1" dirty="0" err="1">
                <a:solidFill>
                  <a:schemeClr val="dk1"/>
                </a:solidFill>
              </a:rPr>
              <a:t>Pdtot</a:t>
            </a:r>
            <a:r>
              <a:rPr lang="it-IT" sz="2000" dirty="0"/>
              <a:t> </a:t>
            </a:r>
            <a:r>
              <a:rPr lang="it-IT" sz="2000" dirty="0">
                <a:solidFill>
                  <a:schemeClr val="dk1"/>
                </a:solidFill>
              </a:rPr>
              <a:t>– punteggio medio ottenuto da tutti i punti di attenzione dei Dipartimenti valutati (R4.B). Peso = </a:t>
            </a:r>
            <a:r>
              <a:rPr lang="it-IT" sz="2000" b="1" dirty="0">
                <a:solidFill>
                  <a:schemeClr val="dk1"/>
                </a:solidFill>
              </a:rPr>
              <a:t>3/20</a:t>
            </a:r>
            <a:r>
              <a:rPr lang="it-IT" sz="2000" dirty="0">
                <a:solidFill>
                  <a:schemeClr val="dk1"/>
                </a:solidFill>
              </a:rPr>
              <a:t>.</a:t>
            </a:r>
          </a:p>
          <a:p>
            <a:r>
              <a:rPr lang="it-IT" sz="2000" dirty="0">
                <a:solidFill>
                  <a:schemeClr val="dk1"/>
                </a:solidFill>
              </a:rPr>
              <a:t> </a:t>
            </a:r>
          </a:p>
          <a:p>
            <a:r>
              <a:rPr lang="it-IT" sz="2000" dirty="0">
                <a:solidFill>
                  <a:schemeClr val="dk1"/>
                </a:solidFill>
              </a:rPr>
              <a:t>L’ANVUR propone il giudizio finale circa l’Accreditamento periodico della Sede sulla base dei seguenti criteri: </a:t>
            </a:r>
          </a:p>
        </p:txBody>
      </p:sp>
    </p:spTree>
    <p:extLst>
      <p:ext uri="{BB962C8B-B14F-4D97-AF65-F5344CB8AC3E}">
        <p14:creationId xmlns:p14="http://schemas.microsoft.com/office/powerpoint/2010/main" val="255417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La formazione dei giudizi – Sede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832817"/>
              </p:ext>
            </p:extLst>
          </p:nvPr>
        </p:nvGraphicFramePr>
        <p:xfrm>
          <a:off x="107505" y="764704"/>
          <a:ext cx="8208911" cy="5799962"/>
        </p:xfrm>
        <a:graphic>
          <a:graphicData uri="http://schemas.openxmlformats.org/drawingml/2006/table">
            <a:tbl>
              <a:tblPr firstRow="1" firstCol="1" bandRow="1"/>
              <a:tblGrid>
                <a:gridCol w="18223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725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140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52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Punteggio finale (</a:t>
                      </a:r>
                      <a:r>
                        <a:rPr lang="it-IT" sz="1800" b="1" dirty="0" err="1">
                          <a:effectLst/>
                          <a:latin typeface="Calibri"/>
                          <a:ea typeface="MS Mincho"/>
                          <a:cs typeface="Times New Roman"/>
                        </a:rPr>
                        <a:t>Pfin</a:t>
                      </a:r>
                      <a:r>
                        <a:rPr lang="it-IT" sz="1800" b="1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)</a:t>
                      </a:r>
                      <a:endParaRPr lang="it-IT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alibri"/>
                          <a:ea typeface="MS Mincho"/>
                          <a:cs typeface="Times New Roman"/>
                        </a:rPr>
                        <a:t>GIUDIZIO</a:t>
                      </a:r>
                      <a:endParaRPr lang="it-IT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alibri"/>
                          <a:ea typeface="MS Mincho"/>
                          <a:cs typeface="Times New Roman"/>
                        </a:rPr>
                        <a:t>ESITO</a:t>
                      </a:r>
                      <a:endParaRPr lang="it-IT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4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i="1" dirty="0">
                          <a:effectLst/>
                          <a:latin typeface="Calibri"/>
                          <a:ea typeface="MS Mincho"/>
                          <a:cs typeface="Lucida Sans Unicode"/>
                        </a:rPr>
                        <a:t>Pfin</a:t>
                      </a: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Lucida Sans Unicode"/>
                        </a:rPr>
                        <a:t>≥7,5</a:t>
                      </a:r>
                      <a:endParaRPr lang="it-IT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A: molto positivo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Accreditamento periodico di validità quinquennale per la sede</a:t>
                      </a:r>
                      <a:r>
                        <a:rPr lang="it-IT" sz="1800" baseline="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 e triennale per Corsi di studio</a:t>
                      </a:r>
                      <a:endParaRPr lang="it-IT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4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6,5≤</a:t>
                      </a:r>
                      <a:r>
                        <a:rPr lang="it-IT" sz="1800" i="1">
                          <a:effectLst/>
                          <a:latin typeface="Calibri"/>
                          <a:ea typeface="MS Mincho"/>
                          <a:cs typeface="Times New Roman"/>
                        </a:rPr>
                        <a:t>Pfin</a:t>
                      </a: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&lt;7,5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B: pienamente soddisfacente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Accreditamento periodico di validità </a:t>
                      </a:r>
                      <a:r>
                        <a:rPr lang="it-IT" sz="1800" dirty="0">
                          <a:effectLst/>
                          <a:latin typeface="+mn-lt"/>
                          <a:ea typeface="MS Mincho"/>
                          <a:cs typeface="Times New Roman"/>
                        </a:rPr>
                        <a:t>quinquennale per la sede</a:t>
                      </a:r>
                      <a:r>
                        <a:rPr lang="it-IT" sz="1800" baseline="0" dirty="0">
                          <a:effectLst/>
                          <a:latin typeface="+mn-lt"/>
                          <a:ea typeface="MS Mincho"/>
                          <a:cs typeface="Times New Roman"/>
                        </a:rPr>
                        <a:t> e triennale per Corsi di studio</a:t>
                      </a:r>
                      <a:endParaRPr lang="it-IT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4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5,5≤</a:t>
                      </a:r>
                      <a:r>
                        <a:rPr lang="it-IT" sz="1800" i="1">
                          <a:effectLst/>
                          <a:latin typeface="Calibri"/>
                          <a:ea typeface="MS Mincho"/>
                          <a:cs typeface="Times New Roman"/>
                        </a:rPr>
                        <a:t>Pfin</a:t>
                      </a: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&lt;6,5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C: soddisfacente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Accreditamento periodico di validità </a:t>
                      </a:r>
                      <a:r>
                        <a:rPr lang="it-IT" sz="1800" dirty="0">
                          <a:effectLst/>
                          <a:latin typeface="+mn-lt"/>
                          <a:ea typeface="MS Mincho"/>
                          <a:cs typeface="Times New Roman"/>
                        </a:rPr>
                        <a:t>quinquennale per la sede</a:t>
                      </a:r>
                      <a:r>
                        <a:rPr lang="it-IT" sz="1800" baseline="0" dirty="0">
                          <a:effectLst/>
                          <a:latin typeface="+mn-lt"/>
                          <a:ea typeface="MS Mincho"/>
                          <a:cs typeface="Times New Roman"/>
                        </a:rPr>
                        <a:t> e triennale per Corsi di studio</a:t>
                      </a:r>
                      <a:endParaRPr lang="it-IT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15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4≤</a:t>
                      </a:r>
                      <a:r>
                        <a:rPr lang="it-IT" sz="1800" i="1">
                          <a:effectLst/>
                          <a:latin typeface="Calibri"/>
                          <a:ea typeface="MS Mincho"/>
                          <a:cs typeface="Times New Roman"/>
                        </a:rPr>
                        <a:t>Pfin</a:t>
                      </a: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&lt;5,5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D: condizionato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Accreditamento temporalmente vincolato che, in caso di mancato superamento delle riserve segnalate entro il termine stabilito al momento della valutazione, comporta lo stesso esito del giudizio “insoddisfacente”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4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i="1" dirty="0" err="1">
                          <a:effectLst/>
                          <a:latin typeface="Calibri"/>
                          <a:ea typeface="MS Mincho"/>
                          <a:cs typeface="Times New Roman"/>
                        </a:rPr>
                        <a:t>Pfin</a:t>
                      </a: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&lt;4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MS Mincho"/>
                          <a:cs typeface="Times New Roman"/>
                        </a:rPr>
                        <a:t>E: insoddisfacente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Soppressione della Sede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756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AV 2.0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29</a:t>
            </a:fld>
            <a:endParaRPr lang="it-IT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323528" y="260648"/>
            <a:ext cx="77724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b="1" dirty="0">
                <a:solidFill>
                  <a:srgbClr val="0000FF"/>
                </a:solidFill>
                <a:latin typeface="+mn-lt"/>
              </a:rPr>
              <a:t>La fase post visita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274984"/>
              </p:ext>
            </p:extLst>
          </p:nvPr>
        </p:nvGraphicFramePr>
        <p:xfrm>
          <a:off x="457200" y="1600200"/>
          <a:ext cx="2026568" cy="1402080"/>
        </p:xfrm>
        <a:graphic>
          <a:graphicData uri="http://schemas.openxmlformats.org/drawingml/2006/table">
            <a:tbl>
              <a:tblPr firstRow="1" firstCol="1" bandRow="1"/>
              <a:tblGrid>
                <a:gridCol w="20265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14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A: molto positivo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4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B: pienamente soddisfacente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4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C: soddisfacente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Freccia a destra 7"/>
          <p:cNvSpPr/>
          <p:nvPr/>
        </p:nvSpPr>
        <p:spPr>
          <a:xfrm>
            <a:off x="2964961" y="4226109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3851920" y="1574577"/>
            <a:ext cx="4392488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t-IT"/>
            </a:defPPr>
            <a:lvl1pPr>
              <a:defRPr sz="160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it-IT" dirty="0"/>
              <a:t>Accreditamento quinquennale per la sede, triennale per i </a:t>
            </a:r>
            <a:r>
              <a:rPr lang="it-IT" dirty="0" err="1"/>
              <a:t>CdS</a:t>
            </a:r>
            <a:r>
              <a:rPr lang="it-IT" dirty="0"/>
              <a:t>. </a:t>
            </a:r>
          </a:p>
          <a:p>
            <a:r>
              <a:rPr lang="it-IT" dirty="0"/>
              <a:t>Dopo tre anni valutazione sui </a:t>
            </a:r>
            <a:r>
              <a:rPr lang="it-IT" dirty="0" err="1"/>
              <a:t>CdS</a:t>
            </a:r>
            <a:r>
              <a:rPr lang="it-IT" dirty="0"/>
              <a:t> al fine di: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Estendere l’accreditamento ai 5 anni anche per i </a:t>
            </a:r>
            <a:r>
              <a:rPr lang="it-IT" dirty="0" err="1"/>
              <a:t>CdS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Visita in loco per i </a:t>
            </a:r>
            <a:r>
              <a:rPr lang="it-IT" dirty="0" err="1"/>
              <a:t>CdS</a:t>
            </a:r>
            <a:r>
              <a:rPr lang="it-IT" dirty="0"/>
              <a:t> particolarmente critici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30421"/>
              </p:ext>
            </p:extLst>
          </p:nvPr>
        </p:nvGraphicFramePr>
        <p:xfrm>
          <a:off x="457200" y="4226109"/>
          <a:ext cx="2026568" cy="350520"/>
        </p:xfrm>
        <a:graphic>
          <a:graphicData uri="http://schemas.openxmlformats.org/drawingml/2006/table">
            <a:tbl>
              <a:tblPr firstRow="1" firstCol="1" bandRow="1"/>
              <a:tblGrid>
                <a:gridCol w="20265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14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it-IT" sz="2000" dirty="0">
                          <a:ea typeface="MS Mincho"/>
                          <a:cs typeface="Times New Roman"/>
                        </a:rPr>
                        <a:t>D: </a:t>
                      </a:r>
                      <a:r>
                        <a:rPr lang="it-IT" sz="2000" dirty="0">
                          <a:latin typeface="+mn-lt"/>
                          <a:ea typeface="MS Mincho"/>
                          <a:cs typeface="Times New Roman"/>
                        </a:rPr>
                        <a:t>condizionato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Freccia a destra 11"/>
          <p:cNvSpPr/>
          <p:nvPr/>
        </p:nvSpPr>
        <p:spPr>
          <a:xfrm>
            <a:off x="2998766" y="2198295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3851920" y="4091842"/>
            <a:ext cx="4392488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t-IT"/>
            </a:defPPr>
            <a:lvl1pPr>
              <a:defRPr sz="160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it-IT" dirty="0"/>
              <a:t>Accreditamento di durata inferiore, ad esempio biennale per la sede e per i </a:t>
            </a:r>
            <a:r>
              <a:rPr lang="it-IT" dirty="0" err="1"/>
              <a:t>CdS</a:t>
            </a:r>
            <a:r>
              <a:rPr lang="it-IT" dirty="0"/>
              <a:t>. </a:t>
            </a:r>
          </a:p>
          <a:p>
            <a:r>
              <a:rPr lang="it-IT" dirty="0"/>
              <a:t>Al termine del periodo valutazione sulla Sede e sui </a:t>
            </a:r>
            <a:r>
              <a:rPr lang="it-IT" dirty="0" err="1"/>
              <a:t>CdS</a:t>
            </a:r>
            <a:r>
              <a:rPr lang="it-IT" dirty="0"/>
              <a:t> (condizioni e raccomandazioni) al fine di: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Estendere l’accreditamento ai 5 anni per la Sede e per i </a:t>
            </a:r>
            <a:r>
              <a:rPr lang="it-IT" dirty="0" err="1"/>
              <a:t>CdS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Visita in loco per verificare il superamento delle condizioni e raccomandazioni sulla Sede e sui </a:t>
            </a:r>
            <a:r>
              <a:rPr lang="it-IT" dirty="0" err="1"/>
              <a:t>CdS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8222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064896" cy="87192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200" b="1" dirty="0">
                <a:solidFill>
                  <a:srgbClr val="0000FF"/>
                </a:solidFill>
                <a:latin typeface="+mn-lt"/>
              </a:rPr>
              <a:t>Composizione della commissione di esperti valutatori (CEV)</a:t>
            </a:r>
          </a:p>
        </p:txBody>
      </p:sp>
      <p:sp>
        <p:nvSpPr>
          <p:cNvPr id="6" name="Rettangolo 5"/>
          <p:cNvSpPr/>
          <p:nvPr/>
        </p:nvSpPr>
        <p:spPr>
          <a:xfrm>
            <a:off x="251521" y="1556793"/>
            <a:ext cx="2664295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Esperti di sistema </a:t>
            </a:r>
          </a:p>
        </p:txBody>
      </p:sp>
      <p:sp>
        <p:nvSpPr>
          <p:cNvPr id="7" name="Rettangolo 6"/>
          <p:cNvSpPr/>
          <p:nvPr/>
        </p:nvSpPr>
        <p:spPr>
          <a:xfrm>
            <a:off x="3923928" y="1527175"/>
            <a:ext cx="4320480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valutazione dei requisiti di sede</a:t>
            </a:r>
          </a:p>
        </p:txBody>
      </p:sp>
      <p:sp>
        <p:nvSpPr>
          <p:cNvPr id="8" name="Rettangolo 7"/>
          <p:cNvSpPr/>
          <p:nvPr/>
        </p:nvSpPr>
        <p:spPr>
          <a:xfrm>
            <a:off x="251520" y="2564904"/>
            <a:ext cx="2664296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Esperti disciplinari </a:t>
            </a:r>
          </a:p>
        </p:txBody>
      </p:sp>
      <p:sp>
        <p:nvSpPr>
          <p:cNvPr id="9" name="Rettangolo 8"/>
          <p:cNvSpPr/>
          <p:nvPr/>
        </p:nvSpPr>
        <p:spPr>
          <a:xfrm>
            <a:off x="3923928" y="2204864"/>
            <a:ext cx="4297088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valutazione dei requisiti di corso di studi e dei dipartimenti (coordinati da esperti di sistema)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51520" y="3687415"/>
            <a:ext cx="2664296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Studenti valutatori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51520" y="4682754"/>
            <a:ext cx="2664296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Esperti telematici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3923928" y="4509120"/>
            <a:ext cx="4320480" cy="19389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valutazione dei requisiti aggiuntivi per le università telematiche e per i corsi di studio parzialmente o integralmente a distanza</a:t>
            </a:r>
          </a:p>
        </p:txBody>
      </p:sp>
      <p:sp>
        <p:nvSpPr>
          <p:cNvPr id="14" name="Freccia a destra 13"/>
          <p:cNvSpPr/>
          <p:nvPr/>
        </p:nvSpPr>
        <p:spPr>
          <a:xfrm>
            <a:off x="3014172" y="1661992"/>
            <a:ext cx="792088" cy="2512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/>
          <p:cNvSpPr/>
          <p:nvPr/>
        </p:nvSpPr>
        <p:spPr>
          <a:xfrm>
            <a:off x="3014172" y="2640210"/>
            <a:ext cx="792088" cy="2512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/>
          <p:cNvSpPr/>
          <p:nvPr/>
        </p:nvSpPr>
        <p:spPr>
          <a:xfrm>
            <a:off x="3014172" y="3822036"/>
            <a:ext cx="792088" cy="2512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destra 16"/>
          <p:cNvSpPr/>
          <p:nvPr/>
        </p:nvSpPr>
        <p:spPr>
          <a:xfrm>
            <a:off x="3014172" y="4787953"/>
            <a:ext cx="792088" cy="2512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3923928" y="3573016"/>
            <a:ext cx="4320480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valutazione dei requisiti di sede e corso di studi.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3</a:t>
            </a:fld>
            <a:endParaRPr lang="it-IT"/>
          </a:p>
        </p:txBody>
      </p:sp>
      <p:sp>
        <p:nvSpPr>
          <p:cNvPr id="19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3620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44824"/>
            <a:ext cx="4132113" cy="417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368127" y="3429000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tx2">
                    <a:lumMod val="50000"/>
                  </a:schemeClr>
                </a:solidFill>
              </a:rPr>
              <a:t>Grazie dell’attenzione</a:t>
            </a:r>
          </a:p>
          <a:p>
            <a:pPr algn="ctr"/>
            <a:r>
              <a:rPr lang="it-IT" sz="3600" b="1" dirty="0">
                <a:solidFill>
                  <a:schemeClr val="tx2">
                    <a:lumMod val="50000"/>
                  </a:schemeClr>
                </a:solidFill>
                <a:hlinkClick r:id="rId3"/>
              </a:rPr>
              <a:t>alessio.ancaiani@anvur.it</a:t>
            </a:r>
            <a:endParaRPr lang="it-IT" sz="36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it-IT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Immagine 9" descr="anvu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79208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9" descr="anvu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3"/>
            <a:ext cx="7920880" cy="166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30</a:t>
            </a:fld>
            <a:endParaRPr lang="it-IT" dirty="0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6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395536" y="396838"/>
            <a:ext cx="792088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>
                <a:solidFill>
                  <a:srgbClr val="0000FF"/>
                </a:solidFill>
                <a:latin typeface="+mn-lt"/>
              </a:rPr>
              <a:t>CEV</a:t>
            </a:r>
          </a:p>
        </p:txBody>
      </p:sp>
      <p:sp>
        <p:nvSpPr>
          <p:cNvPr id="11" name="Rettangolo 4"/>
          <p:cNvSpPr/>
          <p:nvPr/>
        </p:nvSpPr>
        <p:spPr>
          <a:xfrm>
            <a:off x="107504" y="1508592"/>
            <a:ext cx="2855118" cy="120032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Presidente CEV</a:t>
            </a:r>
          </a:p>
          <a:p>
            <a:r>
              <a:rPr lang="it-IT" sz="2400"/>
              <a:t>(scelto tra </a:t>
            </a:r>
            <a:r>
              <a:rPr lang="it-IT" sz="2400" dirty="0"/>
              <a:t>gli esperti di sistema)</a:t>
            </a:r>
          </a:p>
        </p:txBody>
      </p:sp>
      <p:sp>
        <p:nvSpPr>
          <p:cNvPr id="12" name="Rettangolo 5"/>
          <p:cNvSpPr/>
          <p:nvPr/>
        </p:nvSpPr>
        <p:spPr>
          <a:xfrm>
            <a:off x="3682702" y="1491928"/>
            <a:ext cx="4752528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Responsabile che la procedura vada a buon fine</a:t>
            </a:r>
          </a:p>
        </p:txBody>
      </p:sp>
      <p:sp>
        <p:nvSpPr>
          <p:cNvPr id="13" name="Freccia a destra 6"/>
          <p:cNvSpPr/>
          <p:nvPr/>
        </p:nvSpPr>
        <p:spPr>
          <a:xfrm>
            <a:off x="2962622" y="1635944"/>
            <a:ext cx="64807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4</a:t>
            </a:fld>
            <a:endParaRPr lang="it-IT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60698" y="3805704"/>
            <a:ext cx="2855118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Coordinatore CEV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3635896" y="3789040"/>
            <a:ext cx="4752528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/>
              <a:t>Esperto di sistema non docente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Funzionario/collaboratore ANVUR</a:t>
            </a:r>
          </a:p>
        </p:txBody>
      </p:sp>
      <p:sp>
        <p:nvSpPr>
          <p:cNvPr id="17" name="Freccia a destra 16"/>
          <p:cNvSpPr/>
          <p:nvPr/>
        </p:nvSpPr>
        <p:spPr>
          <a:xfrm>
            <a:off x="2915816" y="3933056"/>
            <a:ext cx="64807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201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064896" cy="87192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3200" b="1" dirty="0">
                <a:solidFill>
                  <a:srgbClr val="0000FF"/>
                </a:solidFill>
                <a:latin typeface="+mn-lt"/>
              </a:rPr>
              <a:t>Formazione e Albi</a:t>
            </a:r>
          </a:p>
        </p:txBody>
      </p:sp>
      <p:sp>
        <p:nvSpPr>
          <p:cNvPr id="9" name="Rettangolo 8"/>
          <p:cNvSpPr/>
          <p:nvPr/>
        </p:nvSpPr>
        <p:spPr>
          <a:xfrm>
            <a:off x="323528" y="1484784"/>
            <a:ext cx="7632848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/>
              <a:t>Si diventa esperti dopo essere stati considerati idonei a avvisi pubblici banditi da ANVUR</a:t>
            </a:r>
          </a:p>
        </p:txBody>
      </p:sp>
      <p:sp>
        <p:nvSpPr>
          <p:cNvPr id="19" name="Rettangolo 8"/>
          <p:cNvSpPr/>
          <p:nvPr/>
        </p:nvSpPr>
        <p:spPr>
          <a:xfrm>
            <a:off x="323528" y="5301208"/>
            <a:ext cx="7643382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/>
              <a:t>Sono state avviate le procedure per la costituzione dell’Albo dei coordinatori</a:t>
            </a:r>
          </a:p>
        </p:txBody>
      </p:sp>
      <p:sp>
        <p:nvSpPr>
          <p:cNvPr id="20" name="Rettangolo 8"/>
          <p:cNvSpPr/>
          <p:nvPr/>
        </p:nvSpPr>
        <p:spPr>
          <a:xfrm>
            <a:off x="323528" y="2780928"/>
            <a:ext cx="7632848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/>
              <a:t>Coloro che risultano idonei partecipano a un corso di formazione interno all’Agenzia</a:t>
            </a:r>
          </a:p>
        </p:txBody>
      </p:sp>
      <p:sp>
        <p:nvSpPr>
          <p:cNvPr id="21" name="Rettangolo 8"/>
          <p:cNvSpPr/>
          <p:nvPr/>
        </p:nvSpPr>
        <p:spPr>
          <a:xfrm>
            <a:off x="323528" y="4077072"/>
            <a:ext cx="7632848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/>
              <a:t>Alla fine del corso l’Esperto viene iscritto al corrispondente albo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5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44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332935" y="1136876"/>
            <a:ext cx="2531590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Supervisore CEV</a:t>
            </a:r>
          </a:p>
        </p:txBody>
      </p:sp>
      <p:sp>
        <p:nvSpPr>
          <p:cNvPr id="6" name="Rettangolo 5"/>
          <p:cNvSpPr/>
          <p:nvPr/>
        </p:nvSpPr>
        <p:spPr>
          <a:xfrm>
            <a:off x="3645303" y="1120212"/>
            <a:ext cx="4768278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/>
              <a:t>Funzionario ANVUR responsabile del buon esito di tutte le procedure relative alla visita di accreditamento. </a:t>
            </a:r>
          </a:p>
          <a:p>
            <a:pPr marL="342900" indent="-342900">
              <a:buFont typeface="Arial"/>
              <a:buChar char="•"/>
            </a:pPr>
            <a:r>
              <a:rPr lang="it-IT" sz="2400" dirty="0"/>
              <a:t>Propone al Consiglio Direttivo una bozza del rapporto ANVUR</a:t>
            </a:r>
          </a:p>
        </p:txBody>
      </p:sp>
      <p:sp>
        <p:nvSpPr>
          <p:cNvPr id="7" name="Freccia a destra 6"/>
          <p:cNvSpPr/>
          <p:nvPr/>
        </p:nvSpPr>
        <p:spPr>
          <a:xfrm>
            <a:off x="2925223" y="1264228"/>
            <a:ext cx="64807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332935" y="3581080"/>
            <a:ext cx="2531590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/>
              <a:t>Referente CEV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3645303" y="3545832"/>
            <a:ext cx="4768278" cy="30469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/>
              <a:t>Collaboratore ANVUR indicato come punto di riferimento per le comunicazioni tra Ateneo visitato e CEV – gestione degli aspetti amministrativi e logistici.</a:t>
            </a:r>
          </a:p>
          <a:p>
            <a:pPr marL="342900" indent="-342900">
              <a:buFont typeface="Arial"/>
              <a:buChar char="•"/>
            </a:pPr>
            <a:endParaRPr lang="it-IT" sz="2400" dirty="0"/>
          </a:p>
          <a:p>
            <a:pPr marL="342900" indent="-342900">
              <a:buFont typeface="Arial"/>
              <a:buChar char="•"/>
            </a:pPr>
            <a:r>
              <a:rPr lang="it-IT" sz="2400" dirty="0"/>
              <a:t>Accompagna la CEV in visita</a:t>
            </a:r>
          </a:p>
        </p:txBody>
      </p:sp>
      <p:sp>
        <p:nvSpPr>
          <p:cNvPr id="15" name="Freccia a destra 14"/>
          <p:cNvSpPr/>
          <p:nvPr/>
        </p:nvSpPr>
        <p:spPr>
          <a:xfrm>
            <a:off x="2925223" y="3708432"/>
            <a:ext cx="64807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itolo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92088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4000" b="1" dirty="0">
                <a:solidFill>
                  <a:srgbClr val="0000FF"/>
                </a:solidFill>
                <a:latin typeface="+mn-lt"/>
              </a:rPr>
              <a:t>Figure ANVUR della CEV</a:t>
            </a:r>
            <a:endParaRPr lang="it-IT" sz="40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6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8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85840" y="692696"/>
            <a:ext cx="799288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/>
              <a:t>SCELTA DEI CORSI E DIPARTIMENTI: almeno 5 mesi prima della </a:t>
            </a:r>
            <a:r>
              <a:rPr lang="it-IT" sz="2200" dirty="0" smtClean="0"/>
              <a:t>visita</a:t>
            </a:r>
          </a:p>
          <a:p>
            <a:r>
              <a:rPr lang="it-IT" sz="2200" dirty="0" smtClean="0">
                <a:solidFill>
                  <a:schemeClr val="accent6"/>
                </a:solidFill>
              </a:rPr>
              <a:t>(Ottobre 2018)</a:t>
            </a:r>
            <a:endParaRPr lang="it-IT" sz="2200" dirty="0"/>
          </a:p>
          <a:p>
            <a:r>
              <a:rPr lang="it-IT" sz="2200" dirty="0"/>
              <a:t>ESAME A DISTANZA: La CEV inizia l’analisi della documentazione  disponibile 2 mesi prima della visita, durata 1 mese.</a:t>
            </a:r>
          </a:p>
          <a:p>
            <a:r>
              <a:rPr lang="it-IT" sz="2400" dirty="0" smtClean="0">
                <a:solidFill>
                  <a:schemeClr val="accent6"/>
                </a:solidFill>
              </a:rPr>
              <a:t>(Gennaio 2019)</a:t>
            </a:r>
            <a:endParaRPr lang="it-IT" sz="2400" dirty="0">
              <a:solidFill>
                <a:schemeClr val="accent6"/>
              </a:solidFill>
            </a:endParaRPr>
          </a:p>
          <a:p>
            <a:r>
              <a:rPr lang="it-IT" sz="2400" dirty="0"/>
              <a:t>LA VISITA IN LOCO: da 3 a 5 giorni, a seconda del numero di </a:t>
            </a:r>
            <a:r>
              <a:rPr lang="it-IT" sz="2400" dirty="0" err="1"/>
              <a:t>CdS</a:t>
            </a:r>
            <a:r>
              <a:rPr lang="it-IT" sz="2400" dirty="0"/>
              <a:t> e Dipartimenti oggetto di visita</a:t>
            </a:r>
          </a:p>
          <a:p>
            <a:r>
              <a:rPr lang="it-IT" sz="2400" dirty="0" smtClean="0">
                <a:solidFill>
                  <a:schemeClr val="accent6"/>
                </a:solidFill>
              </a:rPr>
              <a:t>(Marzo 2019)</a:t>
            </a:r>
            <a:endParaRPr lang="it-IT" sz="2400" dirty="0">
              <a:solidFill>
                <a:schemeClr val="accent6"/>
              </a:solidFill>
            </a:endParaRPr>
          </a:p>
          <a:p>
            <a:r>
              <a:rPr lang="it-IT" sz="2400" dirty="0"/>
              <a:t>LA RELAZIONE TECNICA DELLA CEV E IL RAPPORTO ANVUR PUBBLICO SULL’ACCREDITAMENTO:</a:t>
            </a:r>
          </a:p>
        </p:txBody>
      </p:sp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499567" y="116632"/>
            <a:ext cx="7772400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4000" b="1" dirty="0">
                <a:solidFill>
                  <a:srgbClr val="0000FF"/>
                </a:solidFill>
                <a:latin typeface="+mn-lt"/>
              </a:rPr>
              <a:t>Fasi del processo di valutazione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772165" y="4365104"/>
            <a:ext cx="750656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dirty="0"/>
              <a:t>Entro </a:t>
            </a:r>
            <a:r>
              <a:rPr lang="it-IT" b="1" dirty="0"/>
              <a:t>60 giorni </a:t>
            </a:r>
            <a:r>
              <a:rPr lang="it-IT" dirty="0"/>
              <a:t>dalla fine della visita il rapporto preliminare viene inviato all’Ateneo che ha </a:t>
            </a:r>
            <a:r>
              <a:rPr lang="it-IT" b="1" dirty="0"/>
              <a:t>30 giorni </a:t>
            </a:r>
            <a:r>
              <a:rPr lang="it-IT" dirty="0"/>
              <a:t>di tempo per produrre eventuali controdeduzioni su elementi fattuali</a:t>
            </a:r>
          </a:p>
        </p:txBody>
      </p:sp>
      <p:sp>
        <p:nvSpPr>
          <p:cNvPr id="8" name="Rettangolo 7"/>
          <p:cNvSpPr/>
          <p:nvPr/>
        </p:nvSpPr>
        <p:spPr>
          <a:xfrm>
            <a:off x="781131" y="5374324"/>
            <a:ext cx="75065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dirty="0"/>
              <a:t>Dopo altri </a:t>
            </a:r>
            <a:r>
              <a:rPr lang="it-IT" b="1" dirty="0"/>
              <a:t>30 giorni </a:t>
            </a:r>
            <a:r>
              <a:rPr lang="it-IT" dirty="0"/>
              <a:t>la CEV redige il rapporto finale che viene inviato all’ANVUR</a:t>
            </a:r>
          </a:p>
        </p:txBody>
      </p:sp>
      <p:sp>
        <p:nvSpPr>
          <p:cNvPr id="9" name="Rettangolo 8"/>
          <p:cNvSpPr/>
          <p:nvPr/>
        </p:nvSpPr>
        <p:spPr>
          <a:xfrm>
            <a:off x="772165" y="5878380"/>
            <a:ext cx="750656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dirty="0"/>
              <a:t>L’ Anvur sulla base del rapporto della CEV e di tutta la documentazione disponibile produce un rapporto PUBBLICO sull’accreditamento dell’Ateneo</a:t>
            </a:r>
          </a:p>
        </p:txBody>
      </p:sp>
    </p:spTree>
    <p:extLst>
      <p:ext uri="{BB962C8B-B14F-4D97-AF65-F5344CB8AC3E}">
        <p14:creationId xmlns:p14="http://schemas.microsoft.com/office/powerpoint/2010/main" val="1830587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158135" y="44624"/>
            <a:ext cx="8136904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2400" b="1" dirty="0">
                <a:solidFill>
                  <a:srgbClr val="0000FF"/>
                </a:solidFill>
                <a:latin typeface="+mn-lt"/>
              </a:rPr>
              <a:t>LA DOCUMENTAZIONE ANALIZZATA – I DOCUMENTI CHIAVE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8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24790" y="692696"/>
            <a:ext cx="2324271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000" b="1" dirty="0"/>
              <a:t>A livello di Sede: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424790" y="1196752"/>
            <a:ext cx="7603594" cy="54014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Documenti di pianificazione di Ateneo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Piano triennale di Ateneo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Statuto e Regolamenti di Ateneo (stralci relativi ai punti di attenzione)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Linee di indirizzo di Ateneo sulla progettazione dei </a:t>
            </a:r>
            <a:r>
              <a:rPr lang="it-IT" sz="2000" dirty="0" err="1"/>
              <a:t>CdS</a:t>
            </a:r>
            <a:r>
              <a:rPr lang="it-IT" sz="2000" dirty="0"/>
              <a:t> e dell’offerta formativa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Documenti di gestione della performance del personale tecnico-amministrativo (</a:t>
            </a:r>
            <a:r>
              <a:rPr lang="it-IT" sz="2000" dirty="0" err="1"/>
              <a:t>Univ</a:t>
            </a:r>
            <a:r>
              <a:rPr lang="it-IT" sz="2000" dirty="0"/>
              <a:t>. Statali)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Altri documenti di Ateneo che regolano l’architettura e le modalità di interazione degli attori del sistema AQ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Relazioni delle CPDS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Relazioni annuali del </a:t>
            </a:r>
            <a:r>
              <a:rPr lang="it-IT" sz="2000" dirty="0" err="1"/>
              <a:t>NdV</a:t>
            </a:r>
            <a:endParaRPr lang="it-IT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Linee strategiche della ricerca e della terza missione (se presenti)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Regolamenti e documenti programmatici attinenti alla terza missione (se presenti)</a:t>
            </a:r>
          </a:p>
        </p:txBody>
      </p:sp>
    </p:spTree>
    <p:extLst>
      <p:ext uri="{BB962C8B-B14F-4D97-AF65-F5344CB8AC3E}">
        <p14:creationId xmlns:p14="http://schemas.microsoft.com/office/powerpoint/2010/main" val="1463562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158135" y="44624"/>
            <a:ext cx="8136904" cy="5040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it-IT" sz="2400" b="1" dirty="0">
                <a:solidFill>
                  <a:srgbClr val="0000FF"/>
                </a:solidFill>
                <a:latin typeface="+mn-lt"/>
              </a:rPr>
              <a:t>LA DOCUMENTAZIONE ANALIZZATA – I DOCUMENTI CHIAVE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1C87-8D3C-4DFA-BA2C-14A13F61102E}" type="slidenum">
              <a:rPr lang="it-IT" smtClean="0"/>
              <a:t>9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 rot="16200000">
            <a:off x="7186375" y="3606160"/>
            <a:ext cx="3168352" cy="365760"/>
          </a:xfrm>
        </p:spPr>
        <p:txBody>
          <a:bodyPr/>
          <a:lstStyle/>
          <a:p>
            <a:pPr algn="l"/>
            <a:r>
              <a:rPr lang="it-IT" dirty="0"/>
              <a:t>AVA 2.0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51520" y="548680"/>
            <a:ext cx="2185164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000" b="1" dirty="0"/>
              <a:t>A livello di </a:t>
            </a:r>
            <a:r>
              <a:rPr lang="it-IT" sz="2000" b="1" dirty="0" err="1"/>
              <a:t>CdS</a:t>
            </a:r>
            <a:r>
              <a:rPr lang="it-IT" sz="2000" b="1" dirty="0"/>
              <a:t>:</a:t>
            </a:r>
          </a:p>
        </p:txBody>
      </p:sp>
      <p:sp>
        <p:nvSpPr>
          <p:cNvPr id="8" name="Rettangolo 7"/>
          <p:cNvSpPr/>
          <p:nvPr/>
        </p:nvSpPr>
        <p:spPr>
          <a:xfrm>
            <a:off x="251520" y="2596842"/>
            <a:ext cx="3123631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000" b="1" dirty="0"/>
              <a:t>A livello di Dipartimento: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51520" y="1158685"/>
            <a:ext cx="6247263" cy="13342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Schede Uniche Annuali del </a:t>
            </a:r>
            <a:r>
              <a:rPr lang="it-IT" sz="2000" dirty="0" err="1"/>
              <a:t>CdS</a:t>
            </a:r>
            <a:r>
              <a:rPr lang="it-IT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Rapporti di Riesame ciclico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Schede di Monitoraggio annuale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Relazioni della CPDS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51520" y="3205425"/>
            <a:ext cx="6247263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Documenti programmatici dei Dipartimenti oggetto di visita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SUA-RD dei Dipartimenti oggetto di visita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51521" y="4509120"/>
            <a:ext cx="7992888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it-IT" sz="2000" b="1" dirty="0"/>
              <a:t>PROSPETTO DI SINTESI – </a:t>
            </a:r>
            <a:r>
              <a:rPr lang="it-IT" sz="2000" dirty="0"/>
              <a:t>per ciascuno dei punti di attenzione </a:t>
            </a:r>
            <a:r>
              <a:rPr lang="it-IT" sz="2000" b="1" dirty="0"/>
              <a:t>di Sede </a:t>
            </a:r>
            <a:r>
              <a:rPr lang="it-IT" sz="2000" dirty="0"/>
              <a:t>l’Ateneo descrive il grado di raggiungimento degli obiettivi (esprimendo un sintetico giudizio di autovalutazione), e le fonti documentali a supporto.</a:t>
            </a:r>
          </a:p>
          <a:p>
            <a:pPr algn="just"/>
            <a:endParaRPr lang="it-IT" sz="2000" b="1" dirty="0"/>
          </a:p>
          <a:p>
            <a:pPr algn="just"/>
            <a:r>
              <a:rPr lang="it-IT" sz="2000" b="1" dirty="0"/>
              <a:t>Ulteriori documenti (opzionali) </a:t>
            </a:r>
            <a:r>
              <a:rPr lang="it-IT" sz="2000" dirty="0"/>
              <a:t>simili al prospetto di sintesi – a meno del sintetico giudizio di autovalutazione – per i Corsi e dipartimenti oggetto di visita.</a:t>
            </a:r>
          </a:p>
        </p:txBody>
      </p:sp>
    </p:spTree>
    <p:extLst>
      <p:ext uri="{BB962C8B-B14F-4D97-AF65-F5344CB8AC3E}">
        <p14:creationId xmlns:p14="http://schemas.microsoft.com/office/powerpoint/2010/main" val="6967179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Default Theme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iacent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uttura personalizz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15245</TotalTime>
  <Words>2559</Words>
  <Application>Microsoft Office PowerPoint</Application>
  <PresentationFormat>Presentazione su schermo (4:3)</PresentationFormat>
  <Paragraphs>334</Paragraphs>
  <Slides>30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</vt:lpstr>
      <vt:lpstr>Lucida Sans Unicode</vt:lpstr>
      <vt:lpstr>MS Mincho</vt:lpstr>
      <vt:lpstr>Times New Roman</vt:lpstr>
      <vt:lpstr>Default Theme</vt:lpstr>
      <vt:lpstr>Struttura personalizzata</vt:lpstr>
      <vt:lpstr>Le Procedure per l’Accreditamento periodico nella nuova AVA: requisiti e organizzazione delle visite</vt:lpstr>
      <vt:lpstr>Presentazione standard di PowerPoint</vt:lpstr>
      <vt:lpstr>Composizione della commissione di esperti valutatori (CEV)</vt:lpstr>
      <vt:lpstr>Presentazione standard di PowerPoint</vt:lpstr>
      <vt:lpstr>Formazione e Albi</vt:lpstr>
      <vt:lpstr>Figure ANVUR della CEV</vt:lpstr>
      <vt:lpstr>Fasi del processo di valutazione</vt:lpstr>
      <vt:lpstr>LA DOCUMENTAZIONE ANALIZZATA – I DOCUMENTI CHIAVE</vt:lpstr>
      <vt:lpstr>LA DOCUMENTAZIONE ANALIZZATA – I DOCUMENTI CHIAVE</vt:lpstr>
      <vt:lpstr>IL PROSPETTO DI SINTESI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Corsi di studio e Dipartimenti da valutare</vt:lpstr>
      <vt:lpstr>Corsi di studio e Dipartimenti da valutare</vt:lpstr>
      <vt:lpstr>Presentazione standard di PowerPoint</vt:lpstr>
      <vt:lpstr>Presentazione standard di PowerPoint</vt:lpstr>
      <vt:lpstr>IL PROGRAMMA DI VISITA  (esempio 15 Cds e 3 Dipartimenti)</vt:lpstr>
      <vt:lpstr>IL PROGRAMMA DI VISITA  </vt:lpstr>
      <vt:lpstr>IL PROGRAMMA DI VISITA  </vt:lpstr>
      <vt:lpstr>La formazione dei giudizi – punti di attenzione</vt:lpstr>
      <vt:lpstr>Presentazione standard di PowerPoint</vt:lpstr>
      <vt:lpstr>La formazione dei giudizi - indicatori</vt:lpstr>
      <vt:lpstr>La formazione dei giudizi – corso di studi</vt:lpstr>
      <vt:lpstr>Giudizio di accreditamento sul CdS</vt:lpstr>
      <vt:lpstr>La formazione dei giudizi – Sede</vt:lpstr>
      <vt:lpstr>La formazione dei giudizi – Sede</vt:lpstr>
      <vt:lpstr>Presentazione standard di PowerPoint</vt:lpstr>
      <vt:lpstr>Presentazione standard di PowerPoint</vt:lpstr>
    </vt:vector>
  </TitlesOfParts>
  <Company>Olidata S.p.A.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Valutazione della Performance Passi futuri</dc:title>
  <dc:creator>alberto.ciolfi</dc:creator>
  <cp:lastModifiedBy>AnvurLaptop02</cp:lastModifiedBy>
  <cp:revision>671</cp:revision>
  <cp:lastPrinted>2017-01-17T16:33:11Z</cp:lastPrinted>
  <dcterms:created xsi:type="dcterms:W3CDTF">2015-11-02T11:11:55Z</dcterms:created>
  <dcterms:modified xsi:type="dcterms:W3CDTF">2018-09-24T21:12:25Z</dcterms:modified>
</cp:coreProperties>
</file>